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4"/>
  </p:notesMasterIdLst>
  <p:sldIdLst>
    <p:sldId id="256" r:id="rId2"/>
    <p:sldId id="292" r:id="rId3"/>
    <p:sldId id="257" r:id="rId4"/>
    <p:sldId id="278" r:id="rId5"/>
    <p:sldId id="299" r:id="rId6"/>
    <p:sldId id="259" r:id="rId7"/>
    <p:sldId id="288" r:id="rId8"/>
    <p:sldId id="261" r:id="rId9"/>
    <p:sldId id="293" r:id="rId10"/>
    <p:sldId id="285" r:id="rId11"/>
    <p:sldId id="289" r:id="rId12"/>
    <p:sldId id="287" r:id="rId13"/>
    <p:sldId id="298" r:id="rId14"/>
    <p:sldId id="263" r:id="rId15"/>
    <p:sldId id="290" r:id="rId16"/>
    <p:sldId id="300" r:id="rId17"/>
    <p:sldId id="283" r:id="rId18"/>
    <p:sldId id="281" r:id="rId19"/>
    <p:sldId id="286" r:id="rId20"/>
    <p:sldId id="302" r:id="rId21"/>
    <p:sldId id="303" r:id="rId22"/>
    <p:sldId id="296" r:id="rId23"/>
    <p:sldId id="269" r:id="rId24"/>
    <p:sldId id="272" r:id="rId25"/>
    <p:sldId id="295" r:id="rId26"/>
    <p:sldId id="304" r:id="rId27"/>
    <p:sldId id="273" r:id="rId28"/>
    <p:sldId id="291" r:id="rId29"/>
    <p:sldId id="294" r:id="rId30"/>
    <p:sldId id="275" r:id="rId31"/>
    <p:sldId id="276" r:id="rId32"/>
    <p:sldId id="27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59" autoAdjust="0"/>
  </p:normalViewPr>
  <p:slideViewPr>
    <p:cSldViewPr>
      <p:cViewPr>
        <p:scale>
          <a:sx n="75" d="100"/>
          <a:sy n="75" d="100"/>
        </p:scale>
        <p:origin x="-3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Дифтерия</a:t>
            </a:r>
          </a:p>
        </c:rich>
      </c:tx>
      <c:layout/>
    </c:title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50800" dir="5400000" algn="ctr" rotWithShape="0">
                <a:schemeClr val="accent4">
                  <a:lumMod val="40000"/>
                  <a:lumOff val="60000"/>
                </a:schemeClr>
              </a:outerShdw>
            </a:effectLst>
          </c:spPr>
          <c:cat>
            <c:strRef>
              <c:f>Лист1!$A$2:$A$33</c:f>
              <c:strCache>
                <c:ptCount val="32"/>
                <c:pt idx="0">
                  <c:v>1992г.</c:v>
                </c:pt>
                <c:pt idx="1">
                  <c:v>1993г.</c:v>
                </c:pt>
                <c:pt idx="2">
                  <c:v>1994г.</c:v>
                </c:pt>
                <c:pt idx="3">
                  <c:v>1995г.</c:v>
                </c:pt>
                <c:pt idx="4">
                  <c:v>1996г.</c:v>
                </c:pt>
                <c:pt idx="5">
                  <c:v>1997г.</c:v>
                </c:pt>
                <c:pt idx="6">
                  <c:v>1998г.</c:v>
                </c:pt>
                <c:pt idx="7">
                  <c:v>1999г.</c:v>
                </c:pt>
                <c:pt idx="8">
                  <c:v>2000г.</c:v>
                </c:pt>
                <c:pt idx="9">
                  <c:v>2001г.</c:v>
                </c:pt>
                <c:pt idx="10">
                  <c:v>2002г.</c:v>
                </c:pt>
                <c:pt idx="11">
                  <c:v>2003г.</c:v>
                </c:pt>
                <c:pt idx="12">
                  <c:v>2004г.</c:v>
                </c:pt>
                <c:pt idx="13">
                  <c:v>2005г.</c:v>
                </c:pt>
                <c:pt idx="14">
                  <c:v>2006г.</c:v>
                </c:pt>
                <c:pt idx="15">
                  <c:v>2007г.</c:v>
                </c:pt>
                <c:pt idx="16">
                  <c:v>2008г.</c:v>
                </c:pt>
                <c:pt idx="17">
                  <c:v>2009г.</c:v>
                </c:pt>
                <c:pt idx="18">
                  <c:v>2010г.</c:v>
                </c:pt>
                <c:pt idx="19">
                  <c:v>2011г.</c:v>
                </c:pt>
                <c:pt idx="20">
                  <c:v>2012г.</c:v>
                </c:pt>
                <c:pt idx="21">
                  <c:v>2013г.</c:v>
                </c:pt>
                <c:pt idx="22">
                  <c:v>2014г.</c:v>
                </c:pt>
                <c:pt idx="23">
                  <c:v>2015г.</c:v>
                </c:pt>
                <c:pt idx="24">
                  <c:v>2016г.</c:v>
                </c:pt>
                <c:pt idx="25">
                  <c:v>2017г.</c:v>
                </c:pt>
                <c:pt idx="26">
                  <c:v>2018г.</c:v>
                </c:pt>
                <c:pt idx="27">
                  <c:v>2019г.</c:v>
                </c:pt>
                <c:pt idx="28">
                  <c:v>2020г.</c:v>
                </c:pt>
                <c:pt idx="29">
                  <c:v>2021г.</c:v>
                </c:pt>
                <c:pt idx="30">
                  <c:v>2022г.</c:v>
                </c:pt>
                <c:pt idx="31">
                  <c:v>2023г.</c:v>
                </c:pt>
              </c:strCache>
            </c:strRef>
          </c:cat>
          <c:val>
            <c:numRef>
              <c:f>Лист1!$B$2:$B$33</c:f>
              <c:numCache>
                <c:formatCode>General</c:formatCode>
                <c:ptCount val="32"/>
                <c:pt idx="0">
                  <c:v>1</c:v>
                </c:pt>
                <c:pt idx="1">
                  <c:v>5</c:v>
                </c:pt>
                <c:pt idx="2">
                  <c:v>22</c:v>
                </c:pt>
                <c:pt idx="3">
                  <c:v>41</c:v>
                </c:pt>
                <c:pt idx="4">
                  <c:v>55</c:v>
                </c:pt>
                <c:pt idx="5">
                  <c:v>20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6</c:v>
                </c:pt>
                <c:pt idx="10">
                  <c:v>1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DB-44E5-A046-F71B5457DBB1}"/>
            </c:ext>
          </c:extLst>
        </c:ser>
        <c:dLbls/>
        <c:axId val="123129216"/>
        <c:axId val="80356480"/>
      </c:areaChart>
      <c:catAx>
        <c:axId val="123129216"/>
        <c:scaling>
          <c:orientation val="minMax"/>
        </c:scaling>
        <c:axPos val="b"/>
        <c:numFmt formatCode="General" sourceLinked="1"/>
        <c:tickLblPos val="nextTo"/>
        <c:crossAx val="80356480"/>
        <c:crosses val="autoZero"/>
        <c:auto val="1"/>
        <c:lblAlgn val="ctr"/>
        <c:lblOffset val="100"/>
      </c:catAx>
      <c:valAx>
        <c:axId val="80356480"/>
        <c:scaling>
          <c:orientation val="minMax"/>
        </c:scaling>
        <c:axPos val="l"/>
        <c:majorGridlines/>
        <c:numFmt formatCode="General" sourceLinked="1"/>
        <c:tickLblPos val="nextTo"/>
        <c:crossAx val="123129216"/>
        <c:crosses val="autoZero"/>
        <c:crossBetween val="midCat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Столбняк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50800" dir="5400000" algn="ctr" rotWithShape="0">
                <a:schemeClr val="accent4">
                  <a:lumMod val="40000"/>
                  <a:lumOff val="60000"/>
                </a:schemeClr>
              </a:outerShdw>
            </a:effectLst>
          </c:spPr>
          <c:cat>
            <c:strRef>
              <c:f>Лист1!$A$2:$A$64</c:f>
              <c:strCache>
                <c:ptCount val="63"/>
                <c:pt idx="0">
                  <c:v>1960г.</c:v>
                </c:pt>
                <c:pt idx="1">
                  <c:v>1961г.</c:v>
                </c:pt>
                <c:pt idx="2">
                  <c:v>1962г.</c:v>
                </c:pt>
                <c:pt idx="3">
                  <c:v>1963г.</c:v>
                </c:pt>
                <c:pt idx="4">
                  <c:v>1964г.</c:v>
                </c:pt>
                <c:pt idx="5">
                  <c:v>1965г.</c:v>
                </c:pt>
                <c:pt idx="6">
                  <c:v>1966г.</c:v>
                </c:pt>
                <c:pt idx="7">
                  <c:v>1967г.</c:v>
                </c:pt>
                <c:pt idx="8">
                  <c:v>1968г.</c:v>
                </c:pt>
                <c:pt idx="9">
                  <c:v>1969г.</c:v>
                </c:pt>
                <c:pt idx="10">
                  <c:v>1970г.</c:v>
                </c:pt>
                <c:pt idx="11">
                  <c:v>1971г.</c:v>
                </c:pt>
                <c:pt idx="12">
                  <c:v>1972г.</c:v>
                </c:pt>
                <c:pt idx="13">
                  <c:v>1973г.</c:v>
                </c:pt>
                <c:pt idx="14">
                  <c:v>1974г.</c:v>
                </c:pt>
                <c:pt idx="15">
                  <c:v>1975г.</c:v>
                </c:pt>
                <c:pt idx="16">
                  <c:v>1976г.</c:v>
                </c:pt>
                <c:pt idx="17">
                  <c:v>1977г.</c:v>
                </c:pt>
                <c:pt idx="18">
                  <c:v>1978г.</c:v>
                </c:pt>
                <c:pt idx="19">
                  <c:v>1979г.</c:v>
                </c:pt>
                <c:pt idx="20">
                  <c:v>1980г.</c:v>
                </c:pt>
                <c:pt idx="21">
                  <c:v>1981г.</c:v>
                </c:pt>
                <c:pt idx="22">
                  <c:v>1982г.</c:v>
                </c:pt>
                <c:pt idx="23">
                  <c:v>1983г.</c:v>
                </c:pt>
                <c:pt idx="24">
                  <c:v>1984г.</c:v>
                </c:pt>
                <c:pt idx="25">
                  <c:v>1985г.</c:v>
                </c:pt>
                <c:pt idx="26">
                  <c:v>1986г.</c:v>
                </c:pt>
                <c:pt idx="27">
                  <c:v>1987г.</c:v>
                </c:pt>
                <c:pt idx="28">
                  <c:v>1988г.</c:v>
                </c:pt>
                <c:pt idx="29">
                  <c:v>1989г.</c:v>
                </c:pt>
                <c:pt idx="30">
                  <c:v>1990г.</c:v>
                </c:pt>
                <c:pt idx="31">
                  <c:v>1991г.</c:v>
                </c:pt>
                <c:pt idx="32">
                  <c:v>1992г.</c:v>
                </c:pt>
                <c:pt idx="33">
                  <c:v>1993г.</c:v>
                </c:pt>
                <c:pt idx="34">
                  <c:v>1994г.</c:v>
                </c:pt>
                <c:pt idx="35">
                  <c:v>1995г.</c:v>
                </c:pt>
                <c:pt idx="36">
                  <c:v>1996г.</c:v>
                </c:pt>
                <c:pt idx="37">
                  <c:v>1997г.</c:v>
                </c:pt>
                <c:pt idx="38">
                  <c:v>1998г.</c:v>
                </c:pt>
                <c:pt idx="39">
                  <c:v>1999г.</c:v>
                </c:pt>
                <c:pt idx="40">
                  <c:v>2000г.</c:v>
                </c:pt>
                <c:pt idx="41">
                  <c:v>2001г.</c:v>
                </c:pt>
                <c:pt idx="42">
                  <c:v>2002г.</c:v>
                </c:pt>
                <c:pt idx="43">
                  <c:v>2003г.</c:v>
                </c:pt>
                <c:pt idx="44">
                  <c:v>2004г.</c:v>
                </c:pt>
                <c:pt idx="45">
                  <c:v>2005г.</c:v>
                </c:pt>
                <c:pt idx="46">
                  <c:v>2006г.</c:v>
                </c:pt>
                <c:pt idx="47">
                  <c:v>2007г.</c:v>
                </c:pt>
                <c:pt idx="48">
                  <c:v>2008г.</c:v>
                </c:pt>
                <c:pt idx="49">
                  <c:v>2009г.</c:v>
                </c:pt>
                <c:pt idx="50">
                  <c:v>2010г.</c:v>
                </c:pt>
                <c:pt idx="51">
                  <c:v>2011г.</c:v>
                </c:pt>
                <c:pt idx="52">
                  <c:v>2012г.</c:v>
                </c:pt>
                <c:pt idx="53">
                  <c:v>2013г.</c:v>
                </c:pt>
                <c:pt idx="54">
                  <c:v>2014г.</c:v>
                </c:pt>
                <c:pt idx="55">
                  <c:v>2015г.</c:v>
                </c:pt>
                <c:pt idx="56">
                  <c:v>2016г.</c:v>
                </c:pt>
                <c:pt idx="57">
                  <c:v>2017г.</c:v>
                </c:pt>
                <c:pt idx="58">
                  <c:v>2018г.</c:v>
                </c:pt>
                <c:pt idx="59">
                  <c:v>2019г.</c:v>
                </c:pt>
                <c:pt idx="60">
                  <c:v>2020г.</c:v>
                </c:pt>
                <c:pt idx="61">
                  <c:v>2021г.</c:v>
                </c:pt>
                <c:pt idx="62">
                  <c:v>2022г.</c:v>
                </c:pt>
              </c:strCache>
            </c:strRef>
          </c:cat>
          <c:val>
            <c:numRef>
              <c:f>Лист1!$B$2:$B$64</c:f>
              <c:numCache>
                <c:formatCode>General</c:formatCode>
                <c:ptCount val="63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2</c:v>
                </c:pt>
                <c:pt idx="43">
                  <c:v>1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23-4B57-85AC-52B40127E472}"/>
            </c:ext>
          </c:extLst>
        </c:ser>
        <c:dLbls/>
        <c:axId val="124381824"/>
        <c:axId val="124383616"/>
      </c:areaChart>
      <c:catAx>
        <c:axId val="124381824"/>
        <c:scaling>
          <c:orientation val="minMax"/>
        </c:scaling>
        <c:axPos val="b"/>
        <c:numFmt formatCode="General" sourceLinked="1"/>
        <c:tickLblPos val="nextTo"/>
        <c:crossAx val="124383616"/>
        <c:crosses val="autoZero"/>
        <c:auto val="1"/>
        <c:lblAlgn val="ctr"/>
        <c:lblOffset val="100"/>
      </c:catAx>
      <c:valAx>
        <c:axId val="124383616"/>
        <c:scaling>
          <c:orientation val="minMax"/>
        </c:scaling>
        <c:axPos val="l"/>
        <c:majorGridlines/>
        <c:numFmt formatCode="General" sourceLinked="1"/>
        <c:tickLblPos val="nextTo"/>
        <c:crossAx val="124381824"/>
        <c:crosses val="autoZero"/>
        <c:crossBetween val="midCat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Коклюш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50800" dir="5400000" algn="ctr" rotWithShape="0">
                <a:schemeClr val="accent4">
                  <a:lumMod val="40000"/>
                  <a:lumOff val="60000"/>
                </a:schemeClr>
              </a:outerShdw>
            </a:effectLst>
          </c:spPr>
          <c:cat>
            <c:strRef>
              <c:f>Лист1!$A$2:$A$35</c:f>
              <c:strCache>
                <c:ptCount val="34"/>
                <c:pt idx="0">
                  <c:v>1960г.</c:v>
                </c:pt>
                <c:pt idx="1">
                  <c:v>1961г.</c:v>
                </c:pt>
                <c:pt idx="2">
                  <c:v>1962г.</c:v>
                </c:pt>
                <c:pt idx="3">
                  <c:v>1963г.</c:v>
                </c:pt>
                <c:pt idx="4">
                  <c:v>1964г.</c:v>
                </c:pt>
                <c:pt idx="5">
                  <c:v>1965г.</c:v>
                </c:pt>
                <c:pt idx="6">
                  <c:v>1966г.</c:v>
                </c:pt>
                <c:pt idx="7">
                  <c:v>1967г.</c:v>
                </c:pt>
                <c:pt idx="8">
                  <c:v>1968г.</c:v>
                </c:pt>
                <c:pt idx="9">
                  <c:v>1969г.</c:v>
                </c:pt>
                <c:pt idx="10">
                  <c:v>1970г.</c:v>
                </c:pt>
                <c:pt idx="11">
                  <c:v>1971г.</c:v>
                </c:pt>
                <c:pt idx="12">
                  <c:v>1972г.</c:v>
                </c:pt>
                <c:pt idx="13">
                  <c:v>1973г.</c:v>
                </c:pt>
                <c:pt idx="14">
                  <c:v>1974г.</c:v>
                </c:pt>
                <c:pt idx="15">
                  <c:v>1975г.</c:v>
                </c:pt>
                <c:pt idx="16">
                  <c:v>1976г.</c:v>
                </c:pt>
                <c:pt idx="17">
                  <c:v>1977г.</c:v>
                </c:pt>
                <c:pt idx="18">
                  <c:v>1978г.</c:v>
                </c:pt>
                <c:pt idx="19">
                  <c:v>1979г.</c:v>
                </c:pt>
                <c:pt idx="20">
                  <c:v>1980г.</c:v>
                </c:pt>
                <c:pt idx="21">
                  <c:v>1981г.</c:v>
                </c:pt>
                <c:pt idx="22">
                  <c:v>1982г.</c:v>
                </c:pt>
                <c:pt idx="23">
                  <c:v>1983г.</c:v>
                </c:pt>
                <c:pt idx="24">
                  <c:v>1984г.</c:v>
                </c:pt>
                <c:pt idx="25">
                  <c:v>1994г.</c:v>
                </c:pt>
                <c:pt idx="26">
                  <c:v>2004г.</c:v>
                </c:pt>
                <c:pt idx="27">
                  <c:v>2014г.</c:v>
                </c:pt>
                <c:pt idx="28">
                  <c:v>2018г.</c:v>
                </c:pt>
                <c:pt idx="29">
                  <c:v>2019г.</c:v>
                </c:pt>
                <c:pt idx="30">
                  <c:v>2020г.</c:v>
                </c:pt>
                <c:pt idx="31">
                  <c:v>2021г.</c:v>
                </c:pt>
                <c:pt idx="32">
                  <c:v>2022г.</c:v>
                </c:pt>
                <c:pt idx="33">
                  <c:v>2023г.</c:v>
                </c:pt>
              </c:strCache>
            </c:strRef>
          </c:cat>
          <c:val>
            <c:numRef>
              <c:f>Лист1!$B$2:$B$35</c:f>
              <c:numCache>
                <c:formatCode>General</c:formatCode>
                <c:ptCount val="34"/>
                <c:pt idx="0">
                  <c:v>6013</c:v>
                </c:pt>
                <c:pt idx="1">
                  <c:v>2390</c:v>
                </c:pt>
                <c:pt idx="2">
                  <c:v>502</c:v>
                </c:pt>
                <c:pt idx="3">
                  <c:v>1341</c:v>
                </c:pt>
                <c:pt idx="4">
                  <c:v>1726</c:v>
                </c:pt>
                <c:pt idx="5">
                  <c:v>505</c:v>
                </c:pt>
                <c:pt idx="6">
                  <c:v>452</c:v>
                </c:pt>
                <c:pt idx="7">
                  <c:v>690</c:v>
                </c:pt>
                <c:pt idx="8">
                  <c:v>476</c:v>
                </c:pt>
                <c:pt idx="9">
                  <c:v>209</c:v>
                </c:pt>
                <c:pt idx="10">
                  <c:v>149</c:v>
                </c:pt>
                <c:pt idx="11">
                  <c:v>105</c:v>
                </c:pt>
                <c:pt idx="12">
                  <c:v>83</c:v>
                </c:pt>
                <c:pt idx="13">
                  <c:v>33</c:v>
                </c:pt>
                <c:pt idx="14">
                  <c:v>46</c:v>
                </c:pt>
                <c:pt idx="15">
                  <c:v>50</c:v>
                </c:pt>
                <c:pt idx="16">
                  <c:v>15</c:v>
                </c:pt>
                <c:pt idx="17">
                  <c:v>25</c:v>
                </c:pt>
                <c:pt idx="18">
                  <c:v>16</c:v>
                </c:pt>
                <c:pt idx="19">
                  <c:v>8</c:v>
                </c:pt>
                <c:pt idx="20">
                  <c:v>6</c:v>
                </c:pt>
                <c:pt idx="21">
                  <c:v>18</c:v>
                </c:pt>
                <c:pt idx="22">
                  <c:v>24</c:v>
                </c:pt>
                <c:pt idx="23">
                  <c:v>26</c:v>
                </c:pt>
                <c:pt idx="24">
                  <c:v>14</c:v>
                </c:pt>
                <c:pt idx="25">
                  <c:v>24</c:v>
                </c:pt>
                <c:pt idx="26">
                  <c:v>33</c:v>
                </c:pt>
                <c:pt idx="27">
                  <c:v>16</c:v>
                </c:pt>
                <c:pt idx="28">
                  <c:v>35</c:v>
                </c:pt>
                <c:pt idx="29">
                  <c:v>8</c:v>
                </c:pt>
                <c:pt idx="30">
                  <c:v>8</c:v>
                </c:pt>
                <c:pt idx="31">
                  <c:v>1</c:v>
                </c:pt>
                <c:pt idx="32">
                  <c:v>4</c:v>
                </c:pt>
                <c:pt idx="33">
                  <c:v>618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7E-4AA8-B7A6-77E19BEFEC5E}"/>
            </c:ext>
          </c:extLst>
        </c:ser>
        <c:dLbls/>
        <c:axId val="141048832"/>
        <c:axId val="118514816"/>
      </c:areaChart>
      <c:catAx>
        <c:axId val="141048832"/>
        <c:scaling>
          <c:orientation val="minMax"/>
        </c:scaling>
        <c:axPos val="b"/>
        <c:numFmt formatCode="General" sourceLinked="1"/>
        <c:tickLblPos val="nextTo"/>
        <c:crossAx val="118514816"/>
        <c:crosses val="autoZero"/>
        <c:auto val="1"/>
        <c:lblAlgn val="ctr"/>
        <c:lblOffset val="100"/>
      </c:catAx>
      <c:valAx>
        <c:axId val="118514816"/>
        <c:scaling>
          <c:orientation val="minMax"/>
        </c:scaling>
        <c:axPos val="l"/>
        <c:majorGridlines/>
        <c:numFmt formatCode="General" sourceLinked="1"/>
        <c:tickLblPos val="nextTo"/>
        <c:crossAx val="141048832"/>
        <c:crosses val="autoZero"/>
        <c:crossBetween val="midCat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1900774641597558"/>
          <c:y val="0.11563207158268969"/>
          <c:w val="0.84374952347342691"/>
          <c:h val="0.72583547003549331"/>
        </c:manualLayout>
      </c:layout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50800" dir="5400000" algn="ctr" rotWithShape="0">
                <a:schemeClr val="accent4">
                  <a:lumMod val="40000"/>
                  <a:lumOff val="60000"/>
                </a:schemeClr>
              </a:outerShdw>
            </a:effectLst>
          </c:spPr>
          <c:cat>
            <c:strRef>
              <c:f>Лист1!$A$2:$A$31</c:f>
              <c:strCache>
                <c:ptCount val="30"/>
                <c:pt idx="0">
                  <c:v>1981г.</c:v>
                </c:pt>
                <c:pt idx="1">
                  <c:v>1982г.</c:v>
                </c:pt>
                <c:pt idx="2">
                  <c:v>1983г.</c:v>
                </c:pt>
                <c:pt idx="3">
                  <c:v>1984г.</c:v>
                </c:pt>
                <c:pt idx="4">
                  <c:v>1985г.</c:v>
                </c:pt>
                <c:pt idx="5">
                  <c:v>1986г.</c:v>
                </c:pt>
                <c:pt idx="6">
                  <c:v>1987г.</c:v>
                </c:pt>
                <c:pt idx="7">
                  <c:v>1988г.</c:v>
                </c:pt>
                <c:pt idx="8">
                  <c:v>1989г.</c:v>
                </c:pt>
                <c:pt idx="9">
                  <c:v>1990г.</c:v>
                </c:pt>
                <c:pt idx="10">
                  <c:v>1991г.</c:v>
                </c:pt>
                <c:pt idx="11">
                  <c:v>1992г.</c:v>
                </c:pt>
                <c:pt idx="12">
                  <c:v>1993г.</c:v>
                </c:pt>
                <c:pt idx="13">
                  <c:v>1994г.</c:v>
                </c:pt>
                <c:pt idx="14">
                  <c:v>1995г.</c:v>
                </c:pt>
                <c:pt idx="15">
                  <c:v>1996г.</c:v>
                </c:pt>
                <c:pt idx="16">
                  <c:v>1997г.</c:v>
                </c:pt>
                <c:pt idx="17">
                  <c:v>1998г.</c:v>
                </c:pt>
                <c:pt idx="18">
                  <c:v>1999г.</c:v>
                </c:pt>
                <c:pt idx="19">
                  <c:v>2000г.</c:v>
                </c:pt>
                <c:pt idx="20">
                  <c:v>2001г.</c:v>
                </c:pt>
                <c:pt idx="21">
                  <c:v>2002г.</c:v>
                </c:pt>
                <c:pt idx="22">
                  <c:v>2003г.</c:v>
                </c:pt>
                <c:pt idx="23">
                  <c:v>2004г.</c:v>
                </c:pt>
                <c:pt idx="24">
                  <c:v>2018г.</c:v>
                </c:pt>
                <c:pt idx="25">
                  <c:v>2019г</c:v>
                </c:pt>
                <c:pt idx="26">
                  <c:v>2020г.</c:v>
                </c:pt>
                <c:pt idx="27">
                  <c:v>2021г.</c:v>
                </c:pt>
                <c:pt idx="28">
                  <c:v>2022г.</c:v>
                </c:pt>
                <c:pt idx="29">
                  <c:v>2023г.</c:v>
                </c:pt>
              </c:strCache>
            </c:strRef>
          </c:cat>
          <c:val>
            <c:numRef>
              <c:f>Лист1!$B$2:$B$31</c:f>
              <c:numCache>
                <c:formatCode>General</c:formatCode>
                <c:ptCount val="30"/>
                <c:pt idx="0">
                  <c:v>12150</c:v>
                </c:pt>
                <c:pt idx="1">
                  <c:v>2029</c:v>
                </c:pt>
                <c:pt idx="2">
                  <c:v>691</c:v>
                </c:pt>
                <c:pt idx="3">
                  <c:v>1078</c:v>
                </c:pt>
                <c:pt idx="4">
                  <c:v>1800</c:v>
                </c:pt>
                <c:pt idx="5">
                  <c:v>1574</c:v>
                </c:pt>
                <c:pt idx="6">
                  <c:v>4934</c:v>
                </c:pt>
                <c:pt idx="7">
                  <c:v>1168</c:v>
                </c:pt>
                <c:pt idx="8">
                  <c:v>235</c:v>
                </c:pt>
                <c:pt idx="9">
                  <c:v>663</c:v>
                </c:pt>
                <c:pt idx="10">
                  <c:v>267</c:v>
                </c:pt>
                <c:pt idx="11">
                  <c:v>213</c:v>
                </c:pt>
                <c:pt idx="12">
                  <c:v>770</c:v>
                </c:pt>
                <c:pt idx="13">
                  <c:v>586</c:v>
                </c:pt>
                <c:pt idx="14">
                  <c:v>162</c:v>
                </c:pt>
                <c:pt idx="15">
                  <c:v>41</c:v>
                </c:pt>
                <c:pt idx="16">
                  <c:v>18</c:v>
                </c:pt>
                <c:pt idx="17">
                  <c:v>6</c:v>
                </c:pt>
                <c:pt idx="18">
                  <c:v>61</c:v>
                </c:pt>
                <c:pt idx="19">
                  <c:v>34</c:v>
                </c:pt>
                <c:pt idx="20">
                  <c:v>11</c:v>
                </c:pt>
                <c:pt idx="21">
                  <c:v>0</c:v>
                </c:pt>
                <c:pt idx="22">
                  <c:v>1</c:v>
                </c:pt>
                <c:pt idx="23">
                  <c:v>22</c:v>
                </c:pt>
                <c:pt idx="24">
                  <c:v>27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9C-4D39-9112-1F88EF083FDE}"/>
            </c:ext>
          </c:extLst>
        </c:ser>
        <c:dLbls/>
        <c:axId val="145754368"/>
        <c:axId val="145756160"/>
      </c:areaChart>
      <c:catAx>
        <c:axId val="145754368"/>
        <c:scaling>
          <c:orientation val="minMax"/>
        </c:scaling>
        <c:axPos val="b"/>
        <c:numFmt formatCode="General" sourceLinked="1"/>
        <c:tickLblPos val="nextTo"/>
        <c:crossAx val="145756160"/>
        <c:crosses val="autoZero"/>
        <c:auto val="1"/>
        <c:lblAlgn val="ctr"/>
        <c:lblOffset val="100"/>
      </c:catAx>
      <c:valAx>
        <c:axId val="145756160"/>
        <c:scaling>
          <c:orientation val="minMax"/>
        </c:scaling>
        <c:axPos val="l"/>
        <c:majorGridlines/>
        <c:numFmt formatCode="General" sourceLinked="1"/>
        <c:tickLblPos val="nextTo"/>
        <c:crossAx val="145754368"/>
        <c:crosses val="autoZero"/>
        <c:crossBetween val="midCat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Эпидемический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паротит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50800" dir="5400000" algn="ctr" rotWithShape="0">
                <a:schemeClr val="accent4">
                  <a:lumMod val="40000"/>
                  <a:lumOff val="60000"/>
                </a:schemeClr>
              </a:outerShdw>
            </a:effectLst>
          </c:spPr>
          <c:cat>
            <c:strRef>
              <c:f>Лист1!$A$2:$A$30</c:f>
              <c:strCache>
                <c:ptCount val="29"/>
                <c:pt idx="0">
                  <c:v>1982г.</c:v>
                </c:pt>
                <c:pt idx="1">
                  <c:v>1983г.</c:v>
                </c:pt>
                <c:pt idx="2">
                  <c:v>1984г.</c:v>
                </c:pt>
                <c:pt idx="3">
                  <c:v>1985г.</c:v>
                </c:pt>
                <c:pt idx="4">
                  <c:v>1986г.</c:v>
                </c:pt>
                <c:pt idx="5">
                  <c:v>1987г.</c:v>
                </c:pt>
                <c:pt idx="6">
                  <c:v>1988г.</c:v>
                </c:pt>
                <c:pt idx="7">
                  <c:v>1989г.</c:v>
                </c:pt>
                <c:pt idx="8">
                  <c:v>1990г.</c:v>
                </c:pt>
                <c:pt idx="9">
                  <c:v>1991г.</c:v>
                </c:pt>
                <c:pt idx="10">
                  <c:v>1992г.</c:v>
                </c:pt>
                <c:pt idx="11">
                  <c:v>1993г.</c:v>
                </c:pt>
                <c:pt idx="12">
                  <c:v>1994г.</c:v>
                </c:pt>
                <c:pt idx="13">
                  <c:v>1995г.</c:v>
                </c:pt>
                <c:pt idx="14">
                  <c:v>1996г.</c:v>
                </c:pt>
                <c:pt idx="15">
                  <c:v>1997г.</c:v>
                </c:pt>
                <c:pt idx="16">
                  <c:v>1998г.</c:v>
                </c:pt>
                <c:pt idx="17">
                  <c:v>1999г.</c:v>
                </c:pt>
                <c:pt idx="18">
                  <c:v>2000г.</c:v>
                </c:pt>
                <c:pt idx="19">
                  <c:v>2001г.</c:v>
                </c:pt>
                <c:pt idx="20">
                  <c:v>2002г.</c:v>
                </c:pt>
                <c:pt idx="21">
                  <c:v>2003г.</c:v>
                </c:pt>
                <c:pt idx="22">
                  <c:v>2004г.</c:v>
                </c:pt>
                <c:pt idx="23">
                  <c:v>2014г.</c:v>
                </c:pt>
                <c:pt idx="24">
                  <c:v>2018г.</c:v>
                </c:pt>
                <c:pt idx="25">
                  <c:v>2019г.</c:v>
                </c:pt>
                <c:pt idx="26">
                  <c:v>2020г.</c:v>
                </c:pt>
                <c:pt idx="27">
                  <c:v>2021г</c:v>
                </c:pt>
                <c:pt idx="28">
                  <c:v>2022г.</c:v>
                </c:pt>
              </c:strCache>
            </c:strRef>
          </c:cat>
          <c:val>
            <c:numRef>
              <c:f>Лист1!$B$2:$B$30</c:f>
              <c:numCache>
                <c:formatCode>General</c:formatCode>
                <c:ptCount val="29"/>
                <c:pt idx="0">
                  <c:v>9754</c:v>
                </c:pt>
                <c:pt idx="1">
                  <c:v>6107</c:v>
                </c:pt>
                <c:pt idx="2">
                  <c:v>1687</c:v>
                </c:pt>
                <c:pt idx="3">
                  <c:v>8212</c:v>
                </c:pt>
                <c:pt idx="4">
                  <c:v>7353</c:v>
                </c:pt>
                <c:pt idx="5">
                  <c:v>1939</c:v>
                </c:pt>
                <c:pt idx="6">
                  <c:v>546</c:v>
                </c:pt>
                <c:pt idx="7">
                  <c:v>564</c:v>
                </c:pt>
                <c:pt idx="8">
                  <c:v>264</c:v>
                </c:pt>
                <c:pt idx="9">
                  <c:v>169</c:v>
                </c:pt>
                <c:pt idx="10">
                  <c:v>143</c:v>
                </c:pt>
                <c:pt idx="11">
                  <c:v>136</c:v>
                </c:pt>
                <c:pt idx="12">
                  <c:v>178</c:v>
                </c:pt>
                <c:pt idx="13">
                  <c:v>97</c:v>
                </c:pt>
                <c:pt idx="14">
                  <c:v>77</c:v>
                </c:pt>
                <c:pt idx="15">
                  <c:v>83</c:v>
                </c:pt>
                <c:pt idx="16">
                  <c:v>60</c:v>
                </c:pt>
                <c:pt idx="17">
                  <c:v>64</c:v>
                </c:pt>
                <c:pt idx="18">
                  <c:v>53</c:v>
                </c:pt>
                <c:pt idx="19">
                  <c:v>26</c:v>
                </c:pt>
                <c:pt idx="20">
                  <c:v>28</c:v>
                </c:pt>
                <c:pt idx="21">
                  <c:v>16</c:v>
                </c:pt>
                <c:pt idx="22">
                  <c:v>14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46-4DE5-9704-0CF5DBB3C3A2}"/>
            </c:ext>
          </c:extLst>
        </c:ser>
        <c:dLbls/>
        <c:axId val="146249216"/>
        <c:axId val="146250752"/>
      </c:areaChart>
      <c:catAx>
        <c:axId val="146249216"/>
        <c:scaling>
          <c:orientation val="minMax"/>
        </c:scaling>
        <c:axPos val="b"/>
        <c:numFmt formatCode="General" sourceLinked="1"/>
        <c:tickLblPos val="nextTo"/>
        <c:crossAx val="146250752"/>
        <c:crosses val="autoZero"/>
        <c:auto val="1"/>
        <c:lblAlgn val="ctr"/>
        <c:lblOffset val="100"/>
      </c:catAx>
      <c:valAx>
        <c:axId val="146250752"/>
        <c:scaling>
          <c:orientation val="minMax"/>
        </c:scaling>
        <c:axPos val="l"/>
        <c:majorGridlines/>
        <c:numFmt formatCode="General" sourceLinked="1"/>
        <c:tickLblPos val="nextTo"/>
        <c:crossAx val="146249216"/>
        <c:crosses val="autoZero"/>
        <c:crossBetween val="midCat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Гепатит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50800" dir="5400000" algn="ctr" rotWithShape="0">
                <a:schemeClr val="accent4">
                  <a:lumMod val="40000"/>
                  <a:lumOff val="60000"/>
                </a:schemeClr>
              </a:outerShdw>
            </a:effectLst>
          </c:spPr>
          <c:cat>
            <c:strRef>
              <c:f>Лист1!$A$2:$A$30</c:f>
              <c:strCache>
                <c:ptCount val="29"/>
                <c:pt idx="0">
                  <c:v>1995г.</c:v>
                </c:pt>
                <c:pt idx="1">
                  <c:v>1996г.</c:v>
                </c:pt>
                <c:pt idx="2">
                  <c:v>1997г.</c:v>
                </c:pt>
                <c:pt idx="3">
                  <c:v>1998г.</c:v>
                </c:pt>
                <c:pt idx="4">
                  <c:v>1999г.</c:v>
                </c:pt>
                <c:pt idx="5">
                  <c:v>2000г.</c:v>
                </c:pt>
                <c:pt idx="6">
                  <c:v>2001г.</c:v>
                </c:pt>
                <c:pt idx="7">
                  <c:v>2002г.</c:v>
                </c:pt>
                <c:pt idx="8">
                  <c:v>2003г.</c:v>
                </c:pt>
                <c:pt idx="9">
                  <c:v>2004г.</c:v>
                </c:pt>
                <c:pt idx="10">
                  <c:v>2005г.</c:v>
                </c:pt>
                <c:pt idx="11">
                  <c:v>2006г.</c:v>
                </c:pt>
                <c:pt idx="12">
                  <c:v>2007г.</c:v>
                </c:pt>
                <c:pt idx="13">
                  <c:v>2008г.</c:v>
                </c:pt>
                <c:pt idx="14">
                  <c:v>2009г.</c:v>
                </c:pt>
                <c:pt idx="15">
                  <c:v>2010г.</c:v>
                </c:pt>
                <c:pt idx="16">
                  <c:v>2011г.</c:v>
                </c:pt>
                <c:pt idx="17">
                  <c:v>2012г.</c:v>
                </c:pt>
                <c:pt idx="18">
                  <c:v>2013г.</c:v>
                </c:pt>
                <c:pt idx="19">
                  <c:v>2014г.</c:v>
                </c:pt>
                <c:pt idx="20">
                  <c:v>2015г.</c:v>
                </c:pt>
                <c:pt idx="21">
                  <c:v>2016г.</c:v>
                </c:pt>
                <c:pt idx="22">
                  <c:v>2017г.</c:v>
                </c:pt>
                <c:pt idx="23">
                  <c:v>2018г.</c:v>
                </c:pt>
                <c:pt idx="24">
                  <c:v>2019г.</c:v>
                </c:pt>
                <c:pt idx="25">
                  <c:v>2020г.</c:v>
                </c:pt>
                <c:pt idx="26">
                  <c:v>2021г.</c:v>
                </c:pt>
                <c:pt idx="27">
                  <c:v>2022г.</c:v>
                </c:pt>
                <c:pt idx="28">
                  <c:v>2023г.</c:v>
                </c:pt>
              </c:strCache>
            </c:strRef>
          </c:cat>
          <c:val>
            <c:numRef>
              <c:f>Лист1!$B$2:$B$30</c:f>
              <c:numCache>
                <c:formatCode>General</c:formatCode>
                <c:ptCount val="29"/>
                <c:pt idx="0">
                  <c:v>181</c:v>
                </c:pt>
                <c:pt idx="1">
                  <c:v>247</c:v>
                </c:pt>
                <c:pt idx="2">
                  <c:v>247</c:v>
                </c:pt>
                <c:pt idx="3">
                  <c:v>328</c:v>
                </c:pt>
                <c:pt idx="4">
                  <c:v>278</c:v>
                </c:pt>
                <c:pt idx="5">
                  <c:v>296</c:v>
                </c:pt>
                <c:pt idx="6">
                  <c:v>446</c:v>
                </c:pt>
                <c:pt idx="7">
                  <c:v>246</c:v>
                </c:pt>
                <c:pt idx="8">
                  <c:v>246</c:v>
                </c:pt>
                <c:pt idx="9">
                  <c:v>239</c:v>
                </c:pt>
                <c:pt idx="10">
                  <c:v>144</c:v>
                </c:pt>
                <c:pt idx="11">
                  <c:v>127</c:v>
                </c:pt>
                <c:pt idx="12">
                  <c:v>81</c:v>
                </c:pt>
                <c:pt idx="13">
                  <c:v>56</c:v>
                </c:pt>
                <c:pt idx="14">
                  <c:v>24</c:v>
                </c:pt>
                <c:pt idx="15">
                  <c:v>13</c:v>
                </c:pt>
                <c:pt idx="16">
                  <c:v>11</c:v>
                </c:pt>
                <c:pt idx="17">
                  <c:v>9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23-4B57-85AC-52B40127E472}"/>
            </c:ext>
          </c:extLst>
        </c:ser>
        <c:dLbls/>
        <c:axId val="149417984"/>
        <c:axId val="149419520"/>
      </c:areaChart>
      <c:catAx>
        <c:axId val="149417984"/>
        <c:scaling>
          <c:orientation val="minMax"/>
        </c:scaling>
        <c:axPos val="b"/>
        <c:numFmt formatCode="General" sourceLinked="1"/>
        <c:tickLblPos val="nextTo"/>
        <c:crossAx val="149419520"/>
        <c:crosses val="autoZero"/>
        <c:auto val="1"/>
        <c:lblAlgn val="ctr"/>
        <c:lblOffset val="100"/>
      </c:catAx>
      <c:valAx>
        <c:axId val="149419520"/>
        <c:scaling>
          <c:orientation val="minMax"/>
        </c:scaling>
        <c:axPos val="l"/>
        <c:majorGridlines/>
        <c:numFmt formatCode="General" sourceLinked="1"/>
        <c:tickLblPos val="nextTo"/>
        <c:crossAx val="149417984"/>
        <c:crosses val="autoZero"/>
        <c:crossBetween val="midCat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Краснуха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50800" dir="5400000" algn="ctr" rotWithShape="0">
                <a:schemeClr val="accent4">
                  <a:lumMod val="40000"/>
                  <a:lumOff val="60000"/>
                </a:schemeClr>
              </a:outerShdw>
            </a:effectLst>
          </c:spPr>
          <c:cat>
            <c:strRef>
              <c:f>Лист1!$A$2:$A$30</c:f>
              <c:strCache>
                <c:ptCount val="29"/>
                <c:pt idx="0">
                  <c:v>1995г.</c:v>
                </c:pt>
                <c:pt idx="1">
                  <c:v>1996г.</c:v>
                </c:pt>
                <c:pt idx="2">
                  <c:v>1997г.</c:v>
                </c:pt>
                <c:pt idx="3">
                  <c:v>1998г.</c:v>
                </c:pt>
                <c:pt idx="4">
                  <c:v>1999г.</c:v>
                </c:pt>
                <c:pt idx="5">
                  <c:v>2000г.</c:v>
                </c:pt>
                <c:pt idx="6">
                  <c:v>2001г.</c:v>
                </c:pt>
                <c:pt idx="7">
                  <c:v>2002г.</c:v>
                </c:pt>
                <c:pt idx="8">
                  <c:v>2003г.</c:v>
                </c:pt>
                <c:pt idx="9">
                  <c:v>2004г.</c:v>
                </c:pt>
                <c:pt idx="10">
                  <c:v>2005г.</c:v>
                </c:pt>
                <c:pt idx="11">
                  <c:v>2006г.</c:v>
                </c:pt>
                <c:pt idx="12">
                  <c:v>2007г.</c:v>
                </c:pt>
                <c:pt idx="13">
                  <c:v>2008г.</c:v>
                </c:pt>
                <c:pt idx="14">
                  <c:v>2009г.</c:v>
                </c:pt>
                <c:pt idx="15">
                  <c:v>2010г.</c:v>
                </c:pt>
                <c:pt idx="16">
                  <c:v>2011г.</c:v>
                </c:pt>
                <c:pt idx="17">
                  <c:v>2012г.</c:v>
                </c:pt>
                <c:pt idx="18">
                  <c:v>2013г.</c:v>
                </c:pt>
                <c:pt idx="19">
                  <c:v>2014г.</c:v>
                </c:pt>
                <c:pt idx="20">
                  <c:v>2015г.</c:v>
                </c:pt>
                <c:pt idx="21">
                  <c:v>2016г.</c:v>
                </c:pt>
                <c:pt idx="22">
                  <c:v>2017г.</c:v>
                </c:pt>
                <c:pt idx="23">
                  <c:v>2018г.</c:v>
                </c:pt>
                <c:pt idx="24">
                  <c:v>2019г.</c:v>
                </c:pt>
                <c:pt idx="25">
                  <c:v>2020г.</c:v>
                </c:pt>
                <c:pt idx="26">
                  <c:v>2021г.</c:v>
                </c:pt>
                <c:pt idx="27">
                  <c:v>2022г.</c:v>
                </c:pt>
                <c:pt idx="28">
                  <c:v>2023г.</c:v>
                </c:pt>
              </c:strCache>
            </c:strRef>
          </c:cat>
          <c:val>
            <c:numRef>
              <c:f>Лист1!$B$2:$B$30</c:f>
              <c:numCache>
                <c:formatCode>General</c:formatCode>
                <c:ptCount val="29"/>
                <c:pt idx="0">
                  <c:v>3100</c:v>
                </c:pt>
                <c:pt idx="1">
                  <c:v>2045</c:v>
                </c:pt>
                <c:pt idx="2">
                  <c:v>1712</c:v>
                </c:pt>
                <c:pt idx="3">
                  <c:v>1349</c:v>
                </c:pt>
                <c:pt idx="4">
                  <c:v>1325</c:v>
                </c:pt>
                <c:pt idx="5">
                  <c:v>2283</c:v>
                </c:pt>
                <c:pt idx="6">
                  <c:v>4121</c:v>
                </c:pt>
                <c:pt idx="7">
                  <c:v>2345</c:v>
                </c:pt>
                <c:pt idx="8">
                  <c:v>5706</c:v>
                </c:pt>
                <c:pt idx="9">
                  <c:v>707</c:v>
                </c:pt>
                <c:pt idx="10">
                  <c:v>570</c:v>
                </c:pt>
                <c:pt idx="11">
                  <c:v>1631</c:v>
                </c:pt>
                <c:pt idx="12">
                  <c:v>333</c:v>
                </c:pt>
                <c:pt idx="13">
                  <c:v>258</c:v>
                </c:pt>
                <c:pt idx="14">
                  <c:v>2</c:v>
                </c:pt>
                <c:pt idx="15">
                  <c:v>15</c:v>
                </c:pt>
                <c:pt idx="16">
                  <c:v>0</c:v>
                </c:pt>
                <c:pt idx="17">
                  <c:v>28</c:v>
                </c:pt>
                <c:pt idx="18">
                  <c:v>1</c:v>
                </c:pt>
                <c:pt idx="19">
                  <c:v>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6D-4B74-B917-D19E7BBCAD5C}"/>
            </c:ext>
          </c:extLst>
        </c:ser>
        <c:dLbls/>
        <c:axId val="149543168"/>
        <c:axId val="149569536"/>
      </c:areaChart>
      <c:catAx>
        <c:axId val="149543168"/>
        <c:scaling>
          <c:orientation val="minMax"/>
        </c:scaling>
        <c:axPos val="b"/>
        <c:numFmt formatCode="General" sourceLinked="1"/>
        <c:tickLblPos val="nextTo"/>
        <c:crossAx val="149569536"/>
        <c:crosses val="autoZero"/>
        <c:auto val="1"/>
        <c:lblAlgn val="ctr"/>
        <c:lblOffset val="100"/>
      </c:catAx>
      <c:valAx>
        <c:axId val="149569536"/>
        <c:scaling>
          <c:orientation val="minMax"/>
        </c:scaling>
        <c:axPos val="l"/>
        <c:majorGridlines/>
        <c:numFmt formatCode="General" sourceLinked="1"/>
        <c:tickLblPos val="nextTo"/>
        <c:crossAx val="149543168"/>
        <c:crosses val="autoZero"/>
        <c:crossBetween val="midCat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Грипп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50800" dir="5400000" algn="ctr" rotWithShape="0">
                <a:schemeClr val="accent4">
                  <a:lumMod val="40000"/>
                  <a:lumOff val="60000"/>
                </a:schemeClr>
              </a:outerShdw>
            </a:effectLst>
          </c:spPr>
          <c:cat>
            <c:strRef>
              <c:f>Лист1!$A$2:$A$33</c:f>
              <c:strCache>
                <c:ptCount val="32"/>
                <c:pt idx="0">
                  <c:v>1992г.</c:v>
                </c:pt>
                <c:pt idx="1">
                  <c:v>1993г.</c:v>
                </c:pt>
                <c:pt idx="2">
                  <c:v>1994г.</c:v>
                </c:pt>
                <c:pt idx="3">
                  <c:v>1995г.</c:v>
                </c:pt>
                <c:pt idx="4">
                  <c:v>1996г.</c:v>
                </c:pt>
                <c:pt idx="5">
                  <c:v>1997г.</c:v>
                </c:pt>
                <c:pt idx="6">
                  <c:v>1998г.</c:v>
                </c:pt>
                <c:pt idx="7">
                  <c:v>1999г.</c:v>
                </c:pt>
                <c:pt idx="8">
                  <c:v>2000г.</c:v>
                </c:pt>
                <c:pt idx="9">
                  <c:v>2001г.</c:v>
                </c:pt>
                <c:pt idx="10">
                  <c:v>2002г.</c:v>
                </c:pt>
                <c:pt idx="11">
                  <c:v>2003г.</c:v>
                </c:pt>
                <c:pt idx="12">
                  <c:v>2004г.</c:v>
                </c:pt>
                <c:pt idx="13">
                  <c:v>2005г.</c:v>
                </c:pt>
                <c:pt idx="14">
                  <c:v>2006г.</c:v>
                </c:pt>
                <c:pt idx="15">
                  <c:v>2007г.</c:v>
                </c:pt>
                <c:pt idx="16">
                  <c:v>2008г.</c:v>
                </c:pt>
                <c:pt idx="17">
                  <c:v>2009г.</c:v>
                </c:pt>
                <c:pt idx="18">
                  <c:v>2010г.</c:v>
                </c:pt>
                <c:pt idx="19">
                  <c:v>2011г.</c:v>
                </c:pt>
                <c:pt idx="20">
                  <c:v>2012г.</c:v>
                </c:pt>
                <c:pt idx="21">
                  <c:v>2013г.</c:v>
                </c:pt>
                <c:pt idx="22">
                  <c:v>2014г.</c:v>
                </c:pt>
                <c:pt idx="23">
                  <c:v>2015г.</c:v>
                </c:pt>
                <c:pt idx="24">
                  <c:v>2016г.</c:v>
                </c:pt>
                <c:pt idx="25">
                  <c:v>2017г.</c:v>
                </c:pt>
                <c:pt idx="26">
                  <c:v>2018г.</c:v>
                </c:pt>
                <c:pt idx="27">
                  <c:v>2019г.</c:v>
                </c:pt>
                <c:pt idx="28">
                  <c:v>2020г.</c:v>
                </c:pt>
                <c:pt idx="29">
                  <c:v>2021г.</c:v>
                </c:pt>
                <c:pt idx="30">
                  <c:v>2022г.</c:v>
                </c:pt>
                <c:pt idx="31">
                  <c:v>2023г.</c:v>
                </c:pt>
              </c:strCache>
            </c:strRef>
          </c:cat>
          <c:val>
            <c:numRef>
              <c:f>Лист1!$B$2:$B$33</c:f>
              <c:numCache>
                <c:formatCode>General</c:formatCode>
                <c:ptCount val="32"/>
                <c:pt idx="0">
                  <c:v>28240</c:v>
                </c:pt>
                <c:pt idx="1">
                  <c:v>9740</c:v>
                </c:pt>
                <c:pt idx="2">
                  <c:v>13477</c:v>
                </c:pt>
                <c:pt idx="3">
                  <c:v>8254</c:v>
                </c:pt>
                <c:pt idx="4">
                  <c:v>15844</c:v>
                </c:pt>
                <c:pt idx="5">
                  <c:v>16410</c:v>
                </c:pt>
                <c:pt idx="6">
                  <c:v>14250</c:v>
                </c:pt>
                <c:pt idx="7">
                  <c:v>26053</c:v>
                </c:pt>
                <c:pt idx="8">
                  <c:v>11267</c:v>
                </c:pt>
                <c:pt idx="9">
                  <c:v>2679</c:v>
                </c:pt>
                <c:pt idx="10">
                  <c:v>9505</c:v>
                </c:pt>
                <c:pt idx="11">
                  <c:v>10082</c:v>
                </c:pt>
                <c:pt idx="12">
                  <c:v>4348</c:v>
                </c:pt>
                <c:pt idx="13">
                  <c:v>789</c:v>
                </c:pt>
                <c:pt idx="14">
                  <c:v>412</c:v>
                </c:pt>
                <c:pt idx="15">
                  <c:v>344</c:v>
                </c:pt>
                <c:pt idx="16">
                  <c:v>158</c:v>
                </c:pt>
                <c:pt idx="17">
                  <c:v>7816</c:v>
                </c:pt>
                <c:pt idx="18">
                  <c:v>569</c:v>
                </c:pt>
                <c:pt idx="19">
                  <c:v>609</c:v>
                </c:pt>
                <c:pt idx="20">
                  <c:v>409</c:v>
                </c:pt>
                <c:pt idx="21">
                  <c:v>304</c:v>
                </c:pt>
                <c:pt idx="22">
                  <c:v>488</c:v>
                </c:pt>
                <c:pt idx="23">
                  <c:v>403</c:v>
                </c:pt>
                <c:pt idx="24">
                  <c:v>673</c:v>
                </c:pt>
                <c:pt idx="25">
                  <c:v>1060</c:v>
                </c:pt>
                <c:pt idx="26">
                  <c:v>491</c:v>
                </c:pt>
                <c:pt idx="27">
                  <c:v>1873</c:v>
                </c:pt>
                <c:pt idx="28">
                  <c:v>1049</c:v>
                </c:pt>
                <c:pt idx="29">
                  <c:v>178</c:v>
                </c:pt>
                <c:pt idx="30">
                  <c:v>1877</c:v>
                </c:pt>
                <c:pt idx="31">
                  <c:v>6995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26-40A5-B231-3BF41954B9B0}"/>
            </c:ext>
          </c:extLst>
        </c:ser>
        <c:dLbls/>
        <c:axId val="149747200"/>
        <c:axId val="149748736"/>
      </c:areaChart>
      <c:catAx>
        <c:axId val="149747200"/>
        <c:scaling>
          <c:orientation val="minMax"/>
        </c:scaling>
        <c:axPos val="b"/>
        <c:numFmt formatCode="General" sourceLinked="1"/>
        <c:tickLblPos val="nextTo"/>
        <c:crossAx val="149748736"/>
        <c:crosses val="autoZero"/>
        <c:auto val="1"/>
        <c:lblAlgn val="ctr"/>
        <c:lblOffset val="100"/>
      </c:catAx>
      <c:valAx>
        <c:axId val="149748736"/>
        <c:scaling>
          <c:orientation val="minMax"/>
        </c:scaling>
        <c:axPos val="l"/>
        <c:majorGridlines/>
        <c:numFmt formatCode="General" sourceLinked="1"/>
        <c:tickLblPos val="nextTo"/>
        <c:crossAx val="149747200"/>
        <c:crosses val="autoZero"/>
        <c:crossBetween val="midCat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0.7451</cdr:x>
      <cdr:y>0.40789</cdr:y>
    </cdr:from>
    <cdr:to>
      <cdr:x>0.9902</cdr:x>
      <cdr:y>0.73684</cdr:y>
    </cdr:to>
    <cdr:pic>
      <cdr:nvPicPr>
        <cdr:cNvPr id="4" name="Рисунок 3" descr="столбняк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472608" y="2232248"/>
          <a:ext cx="1800200" cy="1800200"/>
        </a:xfrm>
        <a:prstGeom xmlns:a="http://schemas.openxmlformats.org/drawingml/2006/main" prst="ellipse">
          <a:avLst/>
        </a:prstGeom>
      </cdr:spPr>
    </cdr:pic>
  </cdr:relSizeAnchor>
  <cdr:relSizeAnchor xmlns:cdr="http://schemas.openxmlformats.org/drawingml/2006/chartDrawing">
    <cdr:from>
      <cdr:x>0.76471</cdr:x>
      <cdr:y>0.43421</cdr:y>
    </cdr:from>
    <cdr:to>
      <cdr:x>0.95098</cdr:x>
      <cdr:y>0.67105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flipV="1">
          <a:off x="5616624" y="2376264"/>
          <a:ext cx="1368152" cy="1296144"/>
        </a:xfrm>
        <a:prstGeom xmlns:a="http://schemas.openxmlformats.org/drawingml/2006/main" prst="line">
          <a:avLst/>
        </a:prstGeom>
        <a:ln xmlns:a="http://schemas.openxmlformats.org/drawingml/2006/main" w="76200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0.61765</cdr:x>
      <cdr:y>0.65789</cdr:y>
    </cdr:from>
    <cdr:to>
      <cdr:x>0.75091</cdr:x>
      <cdr:y>0.81579</cdr:y>
    </cdr:to>
    <cdr:pic>
      <cdr:nvPicPr>
        <cdr:cNvPr id="12" name="Рисунок 11" descr="шприц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536504" y="3600400"/>
          <a:ext cx="978763" cy="86409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0.67647</cdr:x>
      <cdr:y>0.44737</cdr:y>
    </cdr:from>
    <cdr:to>
      <cdr:x>0.95098</cdr:x>
      <cdr:y>0.68684</cdr:y>
    </cdr:to>
    <cdr:pic>
      <cdr:nvPicPr>
        <cdr:cNvPr id="2" name="Рисунок 1" descr="печень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968552" y="2448272"/>
          <a:ext cx="2016224" cy="1310546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0.63725</cdr:x>
      <cdr:y>0.47368</cdr:y>
    </cdr:from>
    <cdr:to>
      <cdr:x>0.92157</cdr:x>
      <cdr:y>0.81725</cdr:y>
    </cdr:to>
    <cdr:pic>
      <cdr:nvPicPr>
        <cdr:cNvPr id="3" name="Рисунок 2" descr="бер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680520" y="2592288"/>
          <a:ext cx="2088232" cy="188022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56410-B984-4447-833B-FA461F8F9F8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6E10F-6700-43A8-9AB5-7DBA91488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61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6E10F-6700-43A8-9AB5-7DBA9148824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18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C467-10E6-4299-B019-DC9BE6A1CE8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68A4-3DA4-49F4-B558-7E507A81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C467-10E6-4299-B019-DC9BE6A1CE8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68A4-3DA4-49F4-B558-7E507A81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C467-10E6-4299-B019-DC9BE6A1CE8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68A4-3DA4-49F4-B558-7E507A81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C467-10E6-4299-B019-DC9BE6A1CE8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68A4-3DA4-49F4-B558-7E507A81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C467-10E6-4299-B019-DC9BE6A1CE8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68A4-3DA4-49F4-B558-7E507A81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C467-10E6-4299-B019-DC9BE6A1CE8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68A4-3DA4-49F4-B558-7E507A81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C467-10E6-4299-B019-DC9BE6A1CE8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68A4-3DA4-49F4-B558-7E507A81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C467-10E6-4299-B019-DC9BE6A1CE8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68A4-3DA4-49F4-B558-7E507A81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C467-10E6-4299-B019-DC9BE6A1CE8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68A4-3DA4-49F4-B558-7E507A81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C467-10E6-4299-B019-DC9BE6A1CE8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68A4-3DA4-49F4-B558-7E507A81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C467-10E6-4299-B019-DC9BE6A1CE8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68A4-3DA4-49F4-B558-7E507A81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C467-10E6-4299-B019-DC9BE6A1CE85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868A4-3DA4-49F4-B558-7E507A813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192.168.103.10\user\&#1086;&#1090;&#1076;&#1077;&#1083;&#1099;\&#1054;&#1090;&#1076;&#1077;&#1083;%20&#1069;&#1087;&#1080;&#1076;&#1077;&#1084;&#1080;&#1086;&#1083;&#1086;&#1075;&#1080;&#1095;&#1077;&#1089;&#1082;&#1086;&#1075;&#1086;%20&#1085;&#1072;&#1076;&#1079;&#1086;&#1088;&#1072;\&#1064;&#1077;&#1074;&#1095;&#1077;&#1085;&#1082;&#1086;%20&#1040;.&#1044;\&#1045;&#1053;&#1048;\&#1082;&#1083;&#1072;&#1074;&#1072;%20(mp3cut.net)(1)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6" Type="http://schemas.openxmlformats.org/officeDocument/2006/relationships/image" Target="../media/image22.jpeg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p3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6" Type="http://schemas.openxmlformats.org/officeDocument/2006/relationships/image" Target="../media/image26.jpeg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6" Type="http://schemas.openxmlformats.org/officeDocument/2006/relationships/image" Target="../media/image30.png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192.168.103.10\user\&#1086;&#1090;&#1076;&#1077;&#1083;&#1099;\&#1054;&#1090;&#1076;&#1077;&#1083;%20&#1069;&#1087;&#1080;&#1076;&#1077;&#1084;&#1080;&#1086;&#1083;&#1086;&#1075;&#1080;&#1095;&#1077;&#1089;&#1082;&#1086;&#1075;&#1086;%20&#1085;&#1072;&#1076;&#1079;&#1086;&#1088;&#1072;\&#1064;&#1077;&#1074;&#1095;&#1077;&#1085;&#1082;&#1086;%20&#1040;.&#1044;\&#1045;&#1053;&#1048;\&#1082;&#1083;&#1072;&#1074;&#1072;%20(mp3cut.net)(1).mp3" TargetMode="External"/><Relationship Id="rId6" Type="http://schemas.openxmlformats.org/officeDocument/2006/relationships/chart" Target="../charts/chart8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NtQewufWAY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openxmlformats.org/officeDocument/2006/relationships/audio" Target="../media/media1.mp3"/><Relationship Id="rId6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age_1536326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2208245" cy="16561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672" y="980728"/>
            <a:ext cx="610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Управление Роспотребнадзора по Забайкальскому краю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1368152" cy="13681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12226" y="2636912"/>
            <a:ext cx="3816424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</a:rPr>
              <a:t>ЕДИНАЯ 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9802" y="3338945"/>
            <a:ext cx="2808312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НЕДЕЛЯ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82905" y="3717032"/>
            <a:ext cx="4164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ИММУНИЗАЦИИ -2024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5157192"/>
            <a:ext cx="669674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 по борьбе с инфекционными заболеваниями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304800" cy="304800"/>
          </a:xfrm>
          <a:prstGeom prst="rect">
            <a:avLst/>
          </a:prstGeom>
        </p:spPr>
      </p:pic>
      <p:pic>
        <p:nvPicPr>
          <p:cNvPr id="13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4716016" y="3284984"/>
            <a:ext cx="304800" cy="304800"/>
          </a:xfrm>
          <a:prstGeom prst="rect">
            <a:avLst/>
          </a:prstGeom>
        </p:spPr>
      </p:pic>
      <p:pic>
        <p:nvPicPr>
          <p:cNvPr id="14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5" cstate="print"/>
          <a:stretch>
            <a:fillRect/>
          </a:stretch>
        </p:blipFill>
        <p:spPr>
          <a:xfrm>
            <a:off x="4788024" y="3284984"/>
            <a:ext cx="304800" cy="304800"/>
          </a:xfrm>
          <a:prstGeom prst="rect">
            <a:avLst/>
          </a:prstGeom>
        </p:spPr>
      </p:pic>
      <p:pic>
        <p:nvPicPr>
          <p:cNvPr id="15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6" cstate="print"/>
          <a:stretch>
            <a:fillRect/>
          </a:stretch>
        </p:blipFill>
        <p:spPr>
          <a:xfrm>
            <a:off x="4644008" y="3212976"/>
            <a:ext cx="304800" cy="304800"/>
          </a:xfrm>
          <a:prstGeom prst="rect">
            <a:avLst/>
          </a:prstGeom>
        </p:spPr>
      </p:pic>
      <p:pic>
        <p:nvPicPr>
          <p:cNvPr id="16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7" cstate="print"/>
          <a:stretch>
            <a:fillRect/>
          </a:stretch>
        </p:blipFill>
        <p:spPr>
          <a:xfrm>
            <a:off x="4860032" y="2996952"/>
            <a:ext cx="304800" cy="304800"/>
          </a:xfrm>
          <a:prstGeom prst="rect">
            <a:avLst/>
          </a:prstGeom>
        </p:spPr>
      </p:pic>
      <p:pic>
        <p:nvPicPr>
          <p:cNvPr id="17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8" cstate="print"/>
          <a:stretch>
            <a:fillRect/>
          </a:stretch>
        </p:blipFill>
        <p:spPr>
          <a:xfrm>
            <a:off x="4788024" y="3068960"/>
            <a:ext cx="304800" cy="304800"/>
          </a:xfrm>
          <a:prstGeom prst="rect">
            <a:avLst/>
          </a:prstGeom>
        </p:spPr>
      </p:pic>
      <p:pic>
        <p:nvPicPr>
          <p:cNvPr id="18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7" cstate="print"/>
          <a:stretch>
            <a:fillRect/>
          </a:stretch>
        </p:blipFill>
        <p:spPr>
          <a:xfrm>
            <a:off x="5508104" y="2996952"/>
            <a:ext cx="304800" cy="304800"/>
          </a:xfrm>
          <a:prstGeom prst="rect">
            <a:avLst/>
          </a:prstGeom>
        </p:spPr>
      </p:pic>
      <p:pic>
        <p:nvPicPr>
          <p:cNvPr id="19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7" cstate="print"/>
          <a:stretch>
            <a:fillRect/>
          </a:stretch>
        </p:blipFill>
        <p:spPr>
          <a:xfrm>
            <a:off x="5076056" y="3212976"/>
            <a:ext cx="304800" cy="304800"/>
          </a:xfrm>
          <a:prstGeom prst="rect">
            <a:avLst/>
          </a:prstGeom>
        </p:spPr>
      </p:pic>
      <p:pic>
        <p:nvPicPr>
          <p:cNvPr id="20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1524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626027941"/>
              </p:ext>
            </p:extLst>
          </p:nvPr>
        </p:nvGraphicFramePr>
        <p:xfrm>
          <a:off x="899592" y="692696"/>
          <a:ext cx="73448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635896" y="1268760"/>
            <a:ext cx="4680520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8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 всех возрастов могут заразиться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столбняком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т.к. бактерии </a:t>
            </a:r>
          </a:p>
          <a:p>
            <a:pPr algn="just">
              <a:lnSpc>
                <a:spcPts val="7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столбняка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есть везде (в пыли, земле, навозе и т.д.) и могут </a:t>
            </a:r>
          </a:p>
          <a:p>
            <a:pPr algn="just">
              <a:lnSpc>
                <a:spcPts val="700"/>
              </a:lnSpc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попасть в организм через любую рану или порез.</a:t>
            </a:r>
          </a:p>
          <a:p>
            <a:pPr algn="just">
              <a:lnSpc>
                <a:spcPts val="7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Столбняк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опасен для новорожденных и их матерей, </a:t>
            </a:r>
          </a:p>
          <a:p>
            <a:pPr algn="just">
              <a:lnSpc>
                <a:spcPts val="700"/>
              </a:lnSpc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поскольку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столбняк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новорожденного в большинстве случаев </a:t>
            </a:r>
          </a:p>
          <a:p>
            <a:pPr algn="just">
              <a:lnSpc>
                <a:spcPts val="700"/>
              </a:lnSpc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летальным.</a:t>
            </a:r>
          </a:p>
          <a:p>
            <a:pPr algn="just">
              <a:lnSpc>
                <a:spcPts val="7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Люди, оправившиеся от столбняка, не имеют естественного </a:t>
            </a:r>
          </a:p>
          <a:p>
            <a:pPr algn="just">
              <a:lnSpc>
                <a:spcPts val="7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иммунитета и могут быть заражены снова, поэтому прививки </a:t>
            </a:r>
          </a:p>
          <a:p>
            <a:pPr algn="just">
              <a:lnSpc>
                <a:spcPts val="7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столбняка необходимы.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07904" y="1268760"/>
            <a:ext cx="0" cy="1656184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6300192" y="2852936"/>
            <a:ext cx="1872208" cy="180020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079340" y="2749259"/>
            <a:ext cx="4680520" cy="25922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369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3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6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9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12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65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18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771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2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24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2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3" presetClass="entr" presetSubtype="5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277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Graphic spid="5" grpId="0">
        <p:bldAsOne/>
      </p:bldGraphic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596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столбня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66725"/>
            <a:ext cx="60960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26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95936" y="2636912"/>
            <a:ext cx="609600" cy="609600"/>
          </a:xfrm>
          <a:prstGeom prst="rect">
            <a:avLst/>
          </a:prstGeom>
        </p:spPr>
      </p:pic>
      <p:pic>
        <p:nvPicPr>
          <p:cNvPr id="9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076056" y="2204864"/>
            <a:ext cx="609600" cy="609600"/>
          </a:xfrm>
          <a:prstGeom prst="rect">
            <a:avLst/>
          </a:prstGeom>
        </p:spPr>
      </p:pic>
      <p:pic>
        <p:nvPicPr>
          <p:cNvPr id="10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609600" cy="609600"/>
          </a:xfrm>
          <a:prstGeom prst="rect">
            <a:avLst/>
          </a:prstGeom>
        </p:spPr>
      </p:pic>
      <p:pic>
        <p:nvPicPr>
          <p:cNvPr id="13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44008" y="2924944"/>
            <a:ext cx="609600" cy="609600"/>
          </a:xfrm>
          <a:prstGeom prst="rect">
            <a:avLst/>
          </a:prstGeom>
        </p:spPr>
      </p:pic>
      <p:pic>
        <p:nvPicPr>
          <p:cNvPr id="14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11960" y="2636912"/>
            <a:ext cx="609600" cy="609600"/>
          </a:xfrm>
          <a:prstGeom prst="rect">
            <a:avLst/>
          </a:prstGeom>
        </p:spPr>
      </p:pic>
      <p:pic>
        <p:nvPicPr>
          <p:cNvPr id="15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11960" y="2924944"/>
            <a:ext cx="609600" cy="609600"/>
          </a:xfrm>
          <a:prstGeom prst="rect">
            <a:avLst/>
          </a:prstGeom>
        </p:spPr>
      </p:pic>
      <p:pic>
        <p:nvPicPr>
          <p:cNvPr id="16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11960" y="2564904"/>
            <a:ext cx="609600" cy="609600"/>
          </a:xfrm>
          <a:prstGeom prst="rect">
            <a:avLst/>
          </a:prstGeom>
        </p:spPr>
      </p:pic>
      <p:pic>
        <p:nvPicPr>
          <p:cNvPr id="17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39952" y="2636912"/>
            <a:ext cx="609600" cy="609600"/>
          </a:xfrm>
          <a:prstGeom prst="rect">
            <a:avLst/>
          </a:prstGeom>
        </p:spPr>
      </p:pic>
      <p:pic>
        <p:nvPicPr>
          <p:cNvPr id="18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67944" y="2276872"/>
            <a:ext cx="609600" cy="609600"/>
          </a:xfrm>
          <a:prstGeom prst="rect">
            <a:avLst/>
          </a:prstGeom>
        </p:spPr>
      </p:pic>
      <p:pic>
        <p:nvPicPr>
          <p:cNvPr id="19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5976" y="2492896"/>
            <a:ext cx="609600" cy="609600"/>
          </a:xfrm>
          <a:prstGeom prst="rect">
            <a:avLst/>
          </a:prstGeom>
        </p:spPr>
      </p:pic>
      <p:pic>
        <p:nvPicPr>
          <p:cNvPr id="20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83968" y="2492896"/>
            <a:ext cx="609600" cy="609600"/>
          </a:xfrm>
          <a:prstGeom prst="rect">
            <a:avLst/>
          </a:prstGeom>
        </p:spPr>
      </p:pic>
      <p:pic>
        <p:nvPicPr>
          <p:cNvPr id="21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39952" y="2492896"/>
            <a:ext cx="609600" cy="609600"/>
          </a:xfrm>
          <a:prstGeom prst="rect">
            <a:avLst/>
          </a:prstGeom>
        </p:spPr>
      </p:pic>
      <p:pic>
        <p:nvPicPr>
          <p:cNvPr id="22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11960" y="1772816"/>
            <a:ext cx="609600" cy="609600"/>
          </a:xfrm>
          <a:prstGeom prst="rect">
            <a:avLst/>
          </a:prstGeom>
        </p:spPr>
      </p:pic>
      <p:pic>
        <p:nvPicPr>
          <p:cNvPr id="23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67944" y="2564904"/>
            <a:ext cx="609600" cy="6096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512306432"/>
              </p:ext>
            </p:extLst>
          </p:nvPr>
        </p:nvGraphicFramePr>
        <p:xfrm>
          <a:off x="899592" y="692696"/>
          <a:ext cx="73448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с одним вырезанным углом 5"/>
          <p:cNvSpPr/>
          <p:nvPr/>
        </p:nvSpPr>
        <p:spPr>
          <a:xfrm>
            <a:off x="1475656" y="6021288"/>
            <a:ext cx="3456384" cy="288032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Вакцинация против коклюша начата с 1957 года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ла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6784" y="3429000"/>
            <a:ext cx="2353168" cy="1764301"/>
          </a:xfrm>
          <a:prstGeom prst="ellipse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131840" y="1196752"/>
            <a:ext cx="5544616" cy="26688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симптом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коклюша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спазматический</a:t>
            </a:r>
          </a:p>
          <a:p>
            <a:pPr algn="just">
              <a:lnSpc>
                <a:spcPts val="8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приступообразный длительный кашель с гиперемией или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цианозом лица, слезотечением, репризами, рвотой, задержкой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дыхания, апноэ (прекращение дыхательных движений).</a:t>
            </a:r>
          </a:p>
          <a:p>
            <a:pPr algn="just">
              <a:lnSpc>
                <a:spcPts val="800"/>
              </a:lnSpc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Особенностью коклюша является постепенное нарастание кашля в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течение 2-3 недель после его появления.</a:t>
            </a:r>
          </a:p>
          <a:p>
            <a:pPr algn="just">
              <a:lnSpc>
                <a:spcPts val="800"/>
              </a:lnSpc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осложнений коклюша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пневмония, возможно развитие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ларингита; ложного крупа; бронхиолитов; кровотечений из носа;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апноэ; грыж (пупочных, паховых). </a:t>
            </a:r>
          </a:p>
          <a:p>
            <a:pPr algn="just">
              <a:lnSpc>
                <a:spcPts val="800"/>
              </a:lnSpc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возможным тяжелым последствиям болезни относится </a:t>
            </a:r>
          </a:p>
          <a:p>
            <a:pPr algn="just">
              <a:lnSpc>
                <a:spcPts val="800"/>
              </a:lnSpc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органическое поражение головного мозга невоспалительного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характера (энцефалопатия), которое может закончиться стойкой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глухотой, развитием эпилепсии и даже привести к летальному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исходу в результате судорог.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691680" y="2348880"/>
            <a:ext cx="2880320" cy="295232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75856" y="1196752"/>
            <a:ext cx="0" cy="266887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663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4.07407E-6 L -1.11111E-6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3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6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9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12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65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18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71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2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24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2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777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25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30"/>
                            </p:stCondLst>
                            <p:childTnLst>
                              <p:par>
                                <p:cTn id="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25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283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25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36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25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789"/>
                            </p:stCondLst>
                            <p:childTnLst>
                              <p:par>
                                <p:cTn id="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25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42"/>
                            </p:stCondLst>
                            <p:childTnLst>
                              <p:par>
                                <p:cTn id="10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-kashel-pri-koklyushe (www.mp3cut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коклюш-фот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060848"/>
            <a:ext cx="4271514" cy="3859801"/>
          </a:xfrm>
          <a:prstGeom prst="rect">
            <a:avLst/>
          </a:prstGeom>
        </p:spPr>
      </p:pic>
      <p:pic>
        <p:nvPicPr>
          <p:cNvPr id="6" name="Рисунок 5" descr="кок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692696"/>
            <a:ext cx="3384376" cy="5415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600" y="980728"/>
            <a:ext cx="33123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КОКЛЮШ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)">
                                      <p:cBhvr>
                                        <p:cTn id="6" dur="1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7" name="Picture 5" descr="D:\Документы со старого диска\д\Документы для работы\2024\ЕНИ\коклю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9144000" cy="46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358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004048" y="2852936"/>
            <a:ext cx="609600" cy="609600"/>
          </a:xfrm>
          <a:prstGeom prst="rect">
            <a:avLst/>
          </a:prstGeom>
        </p:spPr>
      </p:pic>
      <p:pic>
        <p:nvPicPr>
          <p:cNvPr id="8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932040" y="3140968"/>
            <a:ext cx="609600" cy="609600"/>
          </a:xfrm>
          <a:prstGeom prst="rect">
            <a:avLst/>
          </a:prstGeom>
        </p:spPr>
      </p:pic>
      <p:pic>
        <p:nvPicPr>
          <p:cNvPr id="9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44008" y="3212976"/>
            <a:ext cx="609600" cy="609600"/>
          </a:xfrm>
          <a:prstGeom prst="rect">
            <a:avLst/>
          </a:prstGeom>
        </p:spPr>
      </p:pic>
      <p:pic>
        <p:nvPicPr>
          <p:cNvPr id="11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563888" y="2924944"/>
            <a:ext cx="609600" cy="609600"/>
          </a:xfrm>
          <a:prstGeom prst="rect">
            <a:avLst/>
          </a:prstGeom>
        </p:spPr>
      </p:pic>
      <p:pic>
        <p:nvPicPr>
          <p:cNvPr id="12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99992" y="3573016"/>
            <a:ext cx="609600" cy="609600"/>
          </a:xfrm>
          <a:prstGeom prst="rect">
            <a:avLst/>
          </a:prstGeom>
        </p:spPr>
      </p:pic>
      <p:pic>
        <p:nvPicPr>
          <p:cNvPr id="16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44008" y="2924944"/>
            <a:ext cx="609600" cy="609600"/>
          </a:xfrm>
          <a:prstGeom prst="rect">
            <a:avLst/>
          </a:prstGeom>
        </p:spPr>
      </p:pic>
      <p:pic>
        <p:nvPicPr>
          <p:cNvPr id="17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67944" y="2924944"/>
            <a:ext cx="609600" cy="6096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004568622"/>
              </p:ext>
            </p:extLst>
          </p:nvPr>
        </p:nvGraphicFramePr>
        <p:xfrm>
          <a:off x="899592" y="692696"/>
          <a:ext cx="73448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1763688" y="1988840"/>
            <a:ext cx="3816424" cy="331236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с одним вырезанным углом 9"/>
          <p:cNvSpPr/>
          <p:nvPr/>
        </p:nvSpPr>
        <p:spPr>
          <a:xfrm>
            <a:off x="1475656" y="6021288"/>
            <a:ext cx="3456384" cy="288032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Вакцинация против кори начата с 1969 года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871703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2420888"/>
            <a:ext cx="2116584" cy="284787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987824" y="1268760"/>
            <a:ext cx="5256584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8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Корь 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инфекционная болезнь, опасная как в детском, так и во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взрослом возрасте, уносящая каждый год (по данным ВОЗ)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 ста тысяч человеческих жизней.</a:t>
            </a:r>
          </a:p>
          <a:p>
            <a:pPr algn="just">
              <a:lnSpc>
                <a:spcPts val="800"/>
              </a:lnSpc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Осложнения кори: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энцефалит и отёк головного мозга, отит,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пневмония, воспаление слизистой оболочки глаз и кишечника.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Иногда в качестве последствий остаются слепота и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ослабленный иммунитет.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059832" y="1268760"/>
            <a:ext cx="0" cy="144016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666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2.96296E-6 L 2.5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3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6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9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12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65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18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Документы со старого диска\д\Документы для работы\2023\корь\памятка корь\памятка корь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1983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067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D:\Документы со старого диска\д\Документы для работы\2023\корь\памятка корь\памятка кор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6935"/>
            <a:ext cx="7488832" cy="47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910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Согласно Национальному календарю профилактических прививок иммунизация против кори проводится: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вакцинация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детям в возрасте 1 год, ревакцинация в 6-летнем возрасте;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двукратная иммунизация с интервалом 3 месяца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взрослым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18-35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не болевшим, не привитым и не имеющим сведений о профилактических прививках против кори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взрослым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36-55 лет, относящимся к группам риска: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работникам медицинских и образовательных организаций, организаций торговли, транспорта, коммунальной и социальной сферы; лицам, работающим вахтовым методом,  сотрудникам государственных контрольных органов в пунктах пропуска через государственную границу Российской Федерации (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не болевшим, не привитым и не имеющим сведений о профилактических прививках против кори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560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Документы со старого диска\д\Документы для работы\2024\ЕНИ\памятки\замена\мир без привив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7452"/>
            <a:ext cx="9144000" cy="64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638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44008" y="3140968"/>
            <a:ext cx="609600" cy="609600"/>
          </a:xfrm>
          <a:prstGeom prst="rect">
            <a:avLst/>
          </a:prstGeom>
        </p:spPr>
      </p:pic>
      <p:pic>
        <p:nvPicPr>
          <p:cNvPr id="3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88024" y="3212976"/>
            <a:ext cx="609600" cy="609600"/>
          </a:xfrm>
          <a:prstGeom prst="rect">
            <a:avLst/>
          </a:prstGeom>
        </p:spPr>
      </p:pic>
      <p:pic>
        <p:nvPicPr>
          <p:cNvPr id="7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88024" y="3140968"/>
            <a:ext cx="609600" cy="609600"/>
          </a:xfrm>
          <a:prstGeom prst="rect">
            <a:avLst/>
          </a:prstGeom>
        </p:spPr>
      </p:pic>
      <p:pic>
        <p:nvPicPr>
          <p:cNvPr id="8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004048" y="3140968"/>
            <a:ext cx="609600" cy="609600"/>
          </a:xfrm>
          <a:prstGeom prst="rect">
            <a:avLst/>
          </a:prstGeom>
        </p:spPr>
      </p:pic>
      <p:pic>
        <p:nvPicPr>
          <p:cNvPr id="12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860032" y="3140968"/>
            <a:ext cx="609600" cy="609600"/>
          </a:xfrm>
          <a:prstGeom prst="rect">
            <a:avLst/>
          </a:prstGeom>
        </p:spPr>
      </p:pic>
      <p:pic>
        <p:nvPicPr>
          <p:cNvPr id="13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779912" y="2924944"/>
            <a:ext cx="609600" cy="609600"/>
          </a:xfrm>
          <a:prstGeom prst="rect">
            <a:avLst/>
          </a:prstGeom>
        </p:spPr>
      </p:pic>
      <p:pic>
        <p:nvPicPr>
          <p:cNvPr id="14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67944" y="2780928"/>
            <a:ext cx="609600" cy="6096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724862900"/>
              </p:ext>
            </p:extLst>
          </p:nvPr>
        </p:nvGraphicFramePr>
        <p:xfrm>
          <a:off x="899592" y="692696"/>
          <a:ext cx="73448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555776" y="2708920"/>
            <a:ext cx="2160240" cy="252028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987824" y="1268760"/>
            <a:ext cx="5256584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Эпидемический паротит ("свинка") 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это острая вирусная инфекция, </a:t>
            </a:r>
          </a:p>
          <a:p>
            <a:pPr>
              <a:lnSpc>
                <a:spcPts val="70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часто поражающая детей в возрасте от 5 до 9 лет. Тем не менее </a:t>
            </a:r>
          </a:p>
          <a:p>
            <a:pPr>
              <a:lnSpc>
                <a:spcPts val="70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 эпидемического паротита может поражать взрослых с возможными </a:t>
            </a:r>
          </a:p>
          <a:p>
            <a:pPr>
              <a:lnSpc>
                <a:spcPts val="70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осложнениями, которые, вероятно, будут тяжелыми.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Осложнения </a:t>
            </a:r>
          </a:p>
          <a:p>
            <a:pPr>
              <a:lnSpc>
                <a:spcPts val="700"/>
              </a:lnSpc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эпидемического паротита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могут включать менингит (до 15% случаев), </a:t>
            </a:r>
          </a:p>
          <a:p>
            <a:pPr>
              <a:lnSpc>
                <a:spcPts val="70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орхит и глухоту. Очень редко эпидемический паротит может привести к </a:t>
            </a:r>
          </a:p>
          <a:p>
            <a:pPr>
              <a:lnSpc>
                <a:spcPts val="70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энцефалиту и хроническому неврологическому заболеванию.</a:t>
            </a:r>
          </a:p>
        </p:txBody>
      </p:sp>
      <p:pic>
        <p:nvPicPr>
          <p:cNvPr id="9" name="Рисунок 8" descr="свин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2780928"/>
            <a:ext cx="1731494" cy="2449834"/>
          </a:xfrm>
          <a:prstGeom prst="ellipse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059832" y="1340768"/>
            <a:ext cx="0" cy="1368152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291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22222E-6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3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6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9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12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65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18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парот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54833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31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88024" y="2996952"/>
            <a:ext cx="609600" cy="609600"/>
          </a:xfrm>
          <a:prstGeom prst="rect">
            <a:avLst/>
          </a:prstGeom>
        </p:spPr>
      </p:pic>
      <p:pic>
        <p:nvPicPr>
          <p:cNvPr id="3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88024" y="2924944"/>
            <a:ext cx="609600" cy="609600"/>
          </a:xfrm>
          <a:prstGeom prst="rect">
            <a:avLst/>
          </a:prstGeom>
        </p:spPr>
      </p:pic>
      <p:pic>
        <p:nvPicPr>
          <p:cNvPr id="7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004048" y="2852936"/>
            <a:ext cx="609600" cy="609600"/>
          </a:xfrm>
          <a:prstGeom prst="rect">
            <a:avLst/>
          </a:prstGeom>
        </p:spPr>
      </p:pic>
      <p:pic>
        <p:nvPicPr>
          <p:cNvPr id="10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88024" y="2924944"/>
            <a:ext cx="609600" cy="609600"/>
          </a:xfrm>
          <a:prstGeom prst="rect">
            <a:avLst/>
          </a:prstGeom>
        </p:spPr>
      </p:pic>
      <p:pic>
        <p:nvPicPr>
          <p:cNvPr id="11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95936" y="2852936"/>
            <a:ext cx="609600" cy="609600"/>
          </a:xfrm>
          <a:prstGeom prst="rect">
            <a:avLst/>
          </a:prstGeom>
        </p:spPr>
      </p:pic>
      <p:pic>
        <p:nvPicPr>
          <p:cNvPr id="12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16016" y="2924944"/>
            <a:ext cx="609600" cy="609600"/>
          </a:xfrm>
          <a:prstGeom prst="rect">
            <a:avLst/>
          </a:prstGeom>
        </p:spPr>
      </p:pic>
      <p:pic>
        <p:nvPicPr>
          <p:cNvPr id="13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95936" y="2780928"/>
            <a:ext cx="609600" cy="6096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931489543"/>
              </p:ext>
            </p:extLst>
          </p:nvPr>
        </p:nvGraphicFramePr>
        <p:xfrm>
          <a:off x="899592" y="692696"/>
          <a:ext cx="73448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339752" y="2708920"/>
            <a:ext cx="4680520" cy="25922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707904" y="1268760"/>
            <a:ext cx="4680520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800"/>
              </a:lnSpc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Гепатит В 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потенциально опасная для жизни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инфекция печени, которая может вызывать как острую,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и хроническую болезнь.</a:t>
            </a:r>
          </a:p>
          <a:p>
            <a:pPr algn="just">
              <a:lnSpc>
                <a:spcPts val="800"/>
              </a:lnSpc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Гепатит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представляет одну из глобальных проблем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здравоохранения. Вирус может приводить к развитию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хронической болезни печени и создавать высокий риск </a:t>
            </a:r>
          </a:p>
          <a:p>
            <a:pPr algn="just">
              <a:lnSpc>
                <a:spcPts val="8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смерти от цирроза и рака печени.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79912" y="1268760"/>
            <a:ext cx="0" cy="144016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050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3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6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9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12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65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18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2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ГЕПАТ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4680519" cy="4653136"/>
          </a:xfrm>
          <a:prstGeom prst="rect">
            <a:avLst/>
          </a:prstGeom>
        </p:spPr>
      </p:pic>
      <p:pic>
        <p:nvPicPr>
          <p:cNvPr id="6" name="Рисунок 5" descr="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132856"/>
            <a:ext cx="3143250" cy="2476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6056" y="1268760"/>
            <a:ext cx="33123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ГЕПАТИТ 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44008" y="3212976"/>
            <a:ext cx="609600" cy="609600"/>
          </a:xfrm>
          <a:prstGeom prst="rect">
            <a:avLst/>
          </a:prstGeom>
        </p:spPr>
      </p:pic>
      <p:pic>
        <p:nvPicPr>
          <p:cNvPr id="7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44008" y="3212976"/>
            <a:ext cx="609600" cy="609600"/>
          </a:xfrm>
          <a:prstGeom prst="rect">
            <a:avLst/>
          </a:prstGeom>
        </p:spPr>
      </p:pic>
      <p:pic>
        <p:nvPicPr>
          <p:cNvPr id="10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88024" y="3284984"/>
            <a:ext cx="609600" cy="609600"/>
          </a:xfrm>
          <a:prstGeom prst="rect">
            <a:avLst/>
          </a:prstGeom>
        </p:spPr>
      </p:pic>
      <p:pic>
        <p:nvPicPr>
          <p:cNvPr id="11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88024" y="3212976"/>
            <a:ext cx="609600" cy="609600"/>
          </a:xfrm>
          <a:prstGeom prst="rect">
            <a:avLst/>
          </a:prstGeom>
        </p:spPr>
      </p:pic>
      <p:pic>
        <p:nvPicPr>
          <p:cNvPr id="12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88024" y="3212976"/>
            <a:ext cx="609600" cy="609600"/>
          </a:xfrm>
          <a:prstGeom prst="rect">
            <a:avLst/>
          </a:prstGeom>
        </p:spPr>
      </p:pic>
      <p:pic>
        <p:nvPicPr>
          <p:cNvPr id="13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860032" y="3645024"/>
            <a:ext cx="609600" cy="609600"/>
          </a:xfrm>
          <a:prstGeom prst="rect">
            <a:avLst/>
          </a:prstGeom>
        </p:spPr>
      </p:pic>
      <p:pic>
        <p:nvPicPr>
          <p:cNvPr id="14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27984" y="3356992"/>
            <a:ext cx="609600" cy="609600"/>
          </a:xfrm>
          <a:prstGeom prst="rect">
            <a:avLst/>
          </a:prstGeom>
        </p:spPr>
      </p:pic>
      <p:pic>
        <p:nvPicPr>
          <p:cNvPr id="15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88024" y="3212976"/>
            <a:ext cx="609600" cy="609600"/>
          </a:xfrm>
          <a:prstGeom prst="rect">
            <a:avLst/>
          </a:prstGeom>
        </p:spPr>
      </p:pic>
      <p:pic>
        <p:nvPicPr>
          <p:cNvPr id="16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44008" y="3212976"/>
            <a:ext cx="609600" cy="609600"/>
          </a:xfrm>
          <a:prstGeom prst="rect">
            <a:avLst/>
          </a:prstGeom>
        </p:spPr>
      </p:pic>
      <p:pic>
        <p:nvPicPr>
          <p:cNvPr id="17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16016" y="3140968"/>
            <a:ext cx="609600" cy="6096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938567589"/>
              </p:ext>
            </p:extLst>
          </p:nvPr>
        </p:nvGraphicFramePr>
        <p:xfrm>
          <a:off x="1187624" y="709464"/>
          <a:ext cx="73448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203848" y="2564904"/>
            <a:ext cx="2088232" cy="273630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995936" y="1268760"/>
            <a:ext cx="4392488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Краснуха 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коварная болезнь. Она бьет туда, где ее меньше </a:t>
            </a:r>
          </a:p>
          <a:p>
            <a:pPr>
              <a:lnSpc>
                <a:spcPts val="70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ждут. </a:t>
            </a:r>
          </a:p>
          <a:p>
            <a:pPr>
              <a:lnSpc>
                <a:spcPts val="700"/>
              </a:lnSpc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беременных вирус легко проникает в ткани плода и </a:t>
            </a:r>
          </a:p>
          <a:p>
            <a:pPr>
              <a:lnSpc>
                <a:spcPts val="70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серьезно повреждает их, в первом триместре провоцирует </a:t>
            </a:r>
          </a:p>
          <a:p>
            <a:pPr>
              <a:lnSpc>
                <a:spcPts val="70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выкидыш или рождением ребенка с тяжелыми пороками, </a:t>
            </a:r>
          </a:p>
          <a:p>
            <a:pPr>
              <a:lnSpc>
                <a:spcPts val="70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такими как слепота, глухота, пороки сердца. В последующие </a:t>
            </a:r>
          </a:p>
          <a:p>
            <a:pPr>
              <a:lnSpc>
                <a:spcPts val="70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месяцы беременности вирус может вызвать такие поражения, </a:t>
            </a:r>
          </a:p>
          <a:p>
            <a:pPr>
              <a:lnSpc>
                <a:spcPts val="70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сразу не видны у новорожденного, но позднее </a:t>
            </a:r>
          </a:p>
          <a:p>
            <a:pPr>
              <a:lnSpc>
                <a:spcPts val="70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проявляются нарушениями слуха, зрения, отставанием в </a:t>
            </a:r>
          </a:p>
          <a:p>
            <a:pPr>
              <a:lnSpc>
                <a:spcPts val="70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умственном развитии.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067944" y="1268760"/>
            <a:ext cx="0" cy="1944216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3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6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9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12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2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65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18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2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271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24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777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2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краснух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7179645" cy="31331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1052736"/>
            <a:ext cx="33123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КРАСНУХА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50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3" cstate="print"/>
          <a:stretch>
            <a:fillRect/>
          </a:stretch>
        </p:blipFill>
        <p:spPr>
          <a:xfrm>
            <a:off x="5076056" y="3140968"/>
            <a:ext cx="304800" cy="304800"/>
          </a:xfrm>
          <a:prstGeom prst="rect">
            <a:avLst/>
          </a:prstGeom>
        </p:spPr>
      </p:pic>
      <p:pic>
        <p:nvPicPr>
          <p:cNvPr id="12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4932040" y="3212976"/>
            <a:ext cx="304800" cy="304800"/>
          </a:xfrm>
          <a:prstGeom prst="rect">
            <a:avLst/>
          </a:prstGeom>
        </p:spPr>
      </p:pic>
      <p:pic>
        <p:nvPicPr>
          <p:cNvPr id="13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4932040" y="3212976"/>
            <a:ext cx="304800" cy="304800"/>
          </a:xfrm>
          <a:prstGeom prst="rect">
            <a:avLst/>
          </a:prstGeom>
        </p:spPr>
      </p:pic>
      <p:pic>
        <p:nvPicPr>
          <p:cNvPr id="14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5004048" y="3789040"/>
            <a:ext cx="304800" cy="304800"/>
          </a:xfrm>
          <a:prstGeom prst="rect">
            <a:avLst/>
          </a:prstGeom>
        </p:spPr>
      </p:pic>
      <p:pic>
        <p:nvPicPr>
          <p:cNvPr id="15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4860032" y="3356992"/>
            <a:ext cx="304800" cy="304800"/>
          </a:xfrm>
          <a:prstGeom prst="rect">
            <a:avLst/>
          </a:prstGeom>
        </p:spPr>
      </p:pic>
      <p:pic>
        <p:nvPicPr>
          <p:cNvPr id="16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4644008" y="3789040"/>
            <a:ext cx="304800" cy="304800"/>
          </a:xfrm>
          <a:prstGeom prst="rect">
            <a:avLst/>
          </a:prstGeom>
        </p:spPr>
      </p:pic>
      <p:pic>
        <p:nvPicPr>
          <p:cNvPr id="17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5" cstate="print"/>
          <a:stretch>
            <a:fillRect/>
          </a:stretch>
        </p:blipFill>
        <p:spPr>
          <a:xfrm>
            <a:off x="4788024" y="3140968"/>
            <a:ext cx="304800" cy="304800"/>
          </a:xfrm>
          <a:prstGeom prst="rect">
            <a:avLst/>
          </a:prstGeom>
        </p:spPr>
      </p:pic>
      <p:pic>
        <p:nvPicPr>
          <p:cNvPr id="18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4788024" y="3284984"/>
            <a:ext cx="304800" cy="304800"/>
          </a:xfrm>
          <a:prstGeom prst="rect">
            <a:avLst/>
          </a:prstGeom>
        </p:spPr>
      </p:pic>
      <p:pic>
        <p:nvPicPr>
          <p:cNvPr id="19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4860032" y="3284984"/>
            <a:ext cx="304800" cy="304800"/>
          </a:xfrm>
          <a:prstGeom prst="rect">
            <a:avLst/>
          </a:prstGeom>
        </p:spPr>
      </p:pic>
      <p:pic>
        <p:nvPicPr>
          <p:cNvPr id="20" name="клава (mp3cut.net)(1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623341385"/>
              </p:ext>
            </p:extLst>
          </p:nvPr>
        </p:nvGraphicFramePr>
        <p:xfrm>
          <a:off x="899592" y="692696"/>
          <a:ext cx="73448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355976" y="1340768"/>
            <a:ext cx="439248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7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ГРИПП 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острая инфекционная болезнь вирусной </a:t>
            </a:r>
          </a:p>
          <a:p>
            <a:pPr algn="just">
              <a:lnSpc>
                <a:spcPts val="7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природы, склонная к эпидемическому </a:t>
            </a:r>
          </a:p>
          <a:p>
            <a:pPr algn="just">
              <a:lnSpc>
                <a:spcPts val="7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распространению, для которой характерна </a:t>
            </a:r>
          </a:p>
          <a:p>
            <a:pPr algn="just">
              <a:lnSpc>
                <a:spcPts val="7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лихорадка, интоксикация и поражение верхних </a:t>
            </a:r>
          </a:p>
          <a:p>
            <a:pPr algn="just">
              <a:lnSpc>
                <a:spcPts val="7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дыхательных путей.</a:t>
            </a:r>
          </a:p>
          <a:p>
            <a:pPr algn="just">
              <a:lnSpc>
                <a:spcPts val="700"/>
              </a:lnSpc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характерные осложнения: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пневмония, </a:t>
            </a:r>
          </a:p>
          <a:p>
            <a:pPr algn="just">
              <a:lnSpc>
                <a:spcPts val="7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вторичные бактериальные инфекции (ринит, </a:t>
            </a:r>
          </a:p>
          <a:p>
            <a:pPr algn="just">
              <a:lnSpc>
                <a:spcPts val="7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синусит, отит), сердечно-сосудистые заболевания, </a:t>
            </a:r>
          </a:p>
          <a:p>
            <a:pPr algn="just">
              <a:lnSpc>
                <a:spcPts val="7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менингит, энцефалит, обострение хронических </a:t>
            </a:r>
          </a:p>
          <a:p>
            <a:pPr algn="just">
              <a:lnSpc>
                <a:spcPts val="700"/>
              </a:lnSpc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7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заболеваний.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39952" y="1340768"/>
            <a:ext cx="0" cy="180020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940424" y="3276600"/>
            <a:ext cx="3375992" cy="7284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 descr="грипп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3933056"/>
            <a:ext cx="1577023" cy="1224136"/>
          </a:xfrm>
          <a:prstGeom prst="ellipse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1763688" y="1700808"/>
            <a:ext cx="4320480" cy="352839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860032" y="3284984"/>
            <a:ext cx="108012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58,9%</a:t>
            </a: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24128" y="3356992"/>
            <a:ext cx="230425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ru-RU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ts val="1000"/>
              </a:lnSpc>
            </a:pPr>
            <a:endParaRPr lang="ru-RU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ts val="1000"/>
              </a:lnSpc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охват вакцинацией против гриппа населения Забайкальского края в 2023г.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448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3.61111E-6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9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2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1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2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3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2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Graphic spid="5" grpId="0">
        <p:bldAsOne/>
      </p:bldGraphic>
      <p:bldP spid="21" grpId="0" animBg="1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ПОС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548680"/>
            <a:ext cx="5517232" cy="55172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3888" y="5517232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ГРИПП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2" y="-315416"/>
            <a:ext cx="9165090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327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Документы со старого диска\д\Документы для работы\2024\ЕНИ\взрослые привив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5877"/>
            <a:ext cx="9144000" cy="646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957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достиже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22193" cy="5839640"/>
          </a:xfrm>
          <a:prstGeom prst="round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688" y="548680"/>
            <a:ext cx="51845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    ДОСТИЖЕНИЯ ИММУНИЗАЦИИ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ви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936" y="557064"/>
            <a:ext cx="6154711" cy="6046417"/>
          </a:xfrm>
          <a:prstGeom prst="roundRect">
            <a:avLst/>
          </a:prstGeom>
        </p:spPr>
      </p:pic>
      <p:pic>
        <p:nvPicPr>
          <p:cNvPr id="6" name="Рисунок 5" descr="ви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6154711" cy="6046417"/>
          </a:xfrm>
          <a:prstGeom prst="roundRect">
            <a:avLst/>
          </a:prstGeom>
        </p:spPr>
      </p:pic>
      <p:pic>
        <p:nvPicPr>
          <p:cNvPr id="10" name="Рисунок 9" descr="ви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6154711" cy="6046417"/>
          </a:xfrm>
          <a:prstGeom prst="round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267744" y="620688"/>
            <a:ext cx="4608512" cy="56886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Подумайте, стоит ли отказываться от прививок. Не зря же весь цивилизованный мир затрачивает громадные средства, чтобы иммунизировать людей, защитить их от грозных болезней! И та статистика, которая приведена выше, свидетельствует о неоценимом значении иммунопрофилактики для здоровья человечества !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лучшая защита это вакцинац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573016"/>
            <a:ext cx="4011811" cy="2578433"/>
          </a:xfrm>
          <a:prstGeom prst="roundRect">
            <a:avLst/>
          </a:prstGeom>
        </p:spPr>
      </p:pic>
      <p:pic>
        <p:nvPicPr>
          <p:cNvPr id="22" name="Рисунок 21" descr="ш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850473">
            <a:off x="6508740" y="3198206"/>
            <a:ext cx="634744" cy="649040"/>
          </a:xfrm>
          <a:prstGeom prst="rect">
            <a:avLst/>
          </a:prstGeom>
        </p:spPr>
      </p:pic>
      <p:pic>
        <p:nvPicPr>
          <p:cNvPr id="23" name="Рисунок 22" descr="ш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110997">
            <a:off x="1971757" y="3126216"/>
            <a:ext cx="634744" cy="649040"/>
          </a:xfrm>
          <a:prstGeom prst="rect">
            <a:avLst/>
          </a:prstGeom>
        </p:spPr>
      </p:pic>
      <p:pic>
        <p:nvPicPr>
          <p:cNvPr id="24" name="Рисунок 23" descr="ш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2830">
            <a:off x="6536570" y="4168956"/>
            <a:ext cx="634744" cy="649040"/>
          </a:xfrm>
          <a:prstGeom prst="rect">
            <a:avLst/>
          </a:prstGeom>
        </p:spPr>
      </p:pic>
      <p:pic>
        <p:nvPicPr>
          <p:cNvPr id="25" name="Рисунок 24" descr="ш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244857">
            <a:off x="1998329" y="4152323"/>
            <a:ext cx="657948" cy="672767"/>
          </a:xfrm>
          <a:prstGeom prst="rect">
            <a:avLst/>
          </a:prstGeom>
        </p:spPr>
      </p:pic>
      <p:pic>
        <p:nvPicPr>
          <p:cNvPr id="26" name="Рисунок 25" descr="ш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593850">
            <a:off x="1884661" y="2108542"/>
            <a:ext cx="634744" cy="649040"/>
          </a:xfrm>
          <a:prstGeom prst="rect">
            <a:avLst/>
          </a:prstGeom>
        </p:spPr>
      </p:pic>
      <p:pic>
        <p:nvPicPr>
          <p:cNvPr id="27" name="Рисунок 26" descr="ш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572906" y="2176579"/>
            <a:ext cx="634744" cy="649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40984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44824"/>
            <a:ext cx="61926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ПРИВИВАЙТЕСЬ!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Защитите себя и своих близких!</a:t>
            </a:r>
            <a:endParaRPr lang="ru-RU" sz="31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емь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980728"/>
            <a:ext cx="2099882" cy="3128963"/>
          </a:xfrm>
          <a:prstGeom prst="round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1029494" cy="10294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91680" y="4437112"/>
            <a:ext cx="525658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подготовлены специалистами отдела эпидемиологического надзора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Роспотребнадзора по Забайкальскому краю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5092091"/>
            <a:ext cx="604867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Иллюстрации и аудиоматериалы взяты из открытого доступа сети Интернет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5517232"/>
            <a:ext cx="43204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*Требуется консультация специалистов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43608" y="4221088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106" y="249660"/>
            <a:ext cx="8449788" cy="6358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302" y="582487"/>
            <a:ext cx="1262691" cy="1286644"/>
          </a:xfrm>
          <a:prstGeom prst="rect">
            <a:avLst/>
          </a:prstGeom>
        </p:spPr>
      </p:pic>
      <p:pic>
        <p:nvPicPr>
          <p:cNvPr id="2" name="1NtQewufWAY"/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05744" y="1896404"/>
            <a:ext cx="6132512" cy="34495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5508" y="5373215"/>
            <a:ext cx="7128792" cy="1243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взят из открытого доступа в сети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Интернет: </a:t>
            </a:r>
          </a:p>
          <a:p>
            <a:pPr algn="ctr">
              <a:lnSpc>
                <a:spcPts val="800"/>
              </a:lnSpc>
            </a:pPr>
            <a:endParaRPr lang="ru-RU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8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://www.youtube.com/watch?time_continue=10&amp;v=ykaMvkvcEmw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ts val="800"/>
              </a:lnSpc>
            </a:pPr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lnSpc>
                <a:spcPts val="800"/>
              </a:lnSpc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Использован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для популяризации вакцинации населения в целях </a:t>
            </a:r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lnSpc>
                <a:spcPts val="800"/>
              </a:lnSpc>
            </a:pPr>
            <a:endParaRPr lang="ru-RU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lnSpc>
                <a:spcPts val="800"/>
              </a:lnSpc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сохранения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здоровья нации.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5809" y="1124744"/>
            <a:ext cx="619268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Предупредить! </a:t>
            </a: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Защитить!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Привить!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13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70000"/>
    </mc:Choice>
    <mc:Fallback>
      <p:transition spd="slow" advClick="0" advTm="27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лава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11960" y="2204864"/>
            <a:ext cx="609600" cy="609600"/>
          </a:xfrm>
          <a:prstGeom prst="rect">
            <a:avLst/>
          </a:prstGeom>
        </p:spPr>
      </p:pic>
      <p:pic>
        <p:nvPicPr>
          <p:cNvPr id="3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923928" y="2420888"/>
            <a:ext cx="609600" cy="609600"/>
          </a:xfrm>
          <a:prstGeom prst="rect">
            <a:avLst/>
          </a:prstGeom>
        </p:spPr>
      </p:pic>
      <p:pic>
        <p:nvPicPr>
          <p:cNvPr id="5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067944" y="2276872"/>
            <a:ext cx="609600" cy="609600"/>
          </a:xfrm>
          <a:prstGeom prst="rect">
            <a:avLst/>
          </a:prstGeom>
        </p:spPr>
      </p:pic>
      <p:pic>
        <p:nvPicPr>
          <p:cNvPr id="6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995936" y="2348880"/>
            <a:ext cx="609600" cy="609600"/>
          </a:xfrm>
          <a:prstGeom prst="rect">
            <a:avLst/>
          </a:prstGeom>
        </p:spPr>
      </p:pic>
      <p:pic>
        <p:nvPicPr>
          <p:cNvPr id="7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27984" y="2348880"/>
            <a:ext cx="609600" cy="609600"/>
          </a:xfrm>
          <a:prstGeom prst="rect">
            <a:avLst/>
          </a:prstGeom>
        </p:spPr>
      </p:pic>
      <p:pic>
        <p:nvPicPr>
          <p:cNvPr id="8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923928" y="2204864"/>
            <a:ext cx="609600" cy="609600"/>
          </a:xfrm>
          <a:prstGeom prst="rect">
            <a:avLst/>
          </a:prstGeom>
        </p:spPr>
      </p:pic>
      <p:pic>
        <p:nvPicPr>
          <p:cNvPr id="9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707904" y="2492896"/>
            <a:ext cx="609600" cy="609600"/>
          </a:xfrm>
          <a:prstGeom prst="rect">
            <a:avLst/>
          </a:prstGeom>
        </p:spPr>
      </p:pic>
      <p:pic>
        <p:nvPicPr>
          <p:cNvPr id="10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995936" y="2420888"/>
            <a:ext cx="609600" cy="609600"/>
          </a:xfrm>
          <a:prstGeom prst="rect">
            <a:avLst/>
          </a:prstGeom>
        </p:spPr>
      </p:pic>
      <p:pic>
        <p:nvPicPr>
          <p:cNvPr id="11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067944" y="2060848"/>
            <a:ext cx="609600" cy="609600"/>
          </a:xfrm>
          <a:prstGeom prst="rect">
            <a:avLst/>
          </a:prstGeom>
        </p:spPr>
      </p:pic>
      <p:pic>
        <p:nvPicPr>
          <p:cNvPr id="12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995936" y="2348880"/>
            <a:ext cx="609600" cy="609600"/>
          </a:xfrm>
          <a:prstGeom prst="rect">
            <a:avLst/>
          </a:prstGeom>
        </p:spPr>
      </p:pic>
      <p:pic>
        <p:nvPicPr>
          <p:cNvPr id="13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51920" y="2636912"/>
            <a:ext cx="609600" cy="609600"/>
          </a:xfrm>
          <a:prstGeom prst="rect">
            <a:avLst/>
          </a:prstGeom>
        </p:spPr>
      </p:pic>
      <p:pic>
        <p:nvPicPr>
          <p:cNvPr id="14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20072" y="2564904"/>
            <a:ext cx="609600" cy="609600"/>
          </a:xfrm>
          <a:prstGeom prst="rect">
            <a:avLst/>
          </a:prstGeom>
        </p:spPr>
      </p:pic>
      <p:pic>
        <p:nvPicPr>
          <p:cNvPr id="15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7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707904" y="2636912"/>
            <a:ext cx="609600" cy="609600"/>
          </a:xfrm>
          <a:prstGeom prst="rect">
            <a:avLst/>
          </a:prstGeom>
        </p:spPr>
      </p:pic>
      <p:pic>
        <p:nvPicPr>
          <p:cNvPr id="16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8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9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1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2" name="клава (mp3cut.net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Обязательными для граждан Российской Федерации являются</a:t>
            </a:r>
          </a:p>
          <a:p>
            <a:pPr algn="ctr">
              <a:lnSpc>
                <a:spcPts val="1000"/>
              </a:lnSpc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профилактические прививки против туберкулеза, вирусного гепатита В,</a:t>
            </a:r>
          </a:p>
          <a:p>
            <a:pPr algn="ctr">
              <a:lnSpc>
                <a:spcPts val="1000"/>
              </a:lnSpc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дифтерии, столбняка, коклюша, полиомиелита, кори, краснухи,</a:t>
            </a:r>
          </a:p>
          <a:p>
            <a:pPr algn="ctr">
              <a:lnSpc>
                <a:spcPts val="1000"/>
              </a:lnSpc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эпидемического паротита, гриппа, гемофильной инфекции, пневмококковой</a:t>
            </a:r>
          </a:p>
          <a:p>
            <a:pPr algn="ctr">
              <a:lnSpc>
                <a:spcPts val="1000"/>
              </a:lnSpc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инфекции, которые включены в Национальный календарь прививок (приказ</a:t>
            </a:r>
          </a:p>
          <a:p>
            <a:pPr algn="ctr">
              <a:lnSpc>
                <a:spcPts val="1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МЗ РФ от 06.12.2021 г. №1122н). </a:t>
            </a:r>
          </a:p>
          <a:p>
            <a:pPr algn="ctr">
              <a:lnSpc>
                <a:spcPts val="1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инфекции, профилактические прививки против которых включены</a:t>
            </a:r>
          </a:p>
          <a:p>
            <a:pPr algn="ctr">
              <a:lnSpc>
                <a:spcPts val="1000"/>
              </a:lnSpc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Национальный календарь, несут прямую угрозу жизни и здоровью.</a:t>
            </a:r>
          </a:p>
          <a:p>
            <a:pPr algn="ctr">
              <a:lnSpc>
                <a:spcPts val="1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Полиомиелит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грозит стойким пожизненным параличом</a:t>
            </a:r>
          </a:p>
          <a:p>
            <a:pPr algn="ctr">
              <a:lnSpc>
                <a:spcPts val="1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1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Дифтерия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параличом и миокардитом</a:t>
            </a:r>
          </a:p>
          <a:p>
            <a:pPr algn="ctr">
              <a:lnSpc>
                <a:spcPts val="1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1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Эпидемический паротит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бесплодием и сахарным диабетом</a:t>
            </a:r>
          </a:p>
          <a:p>
            <a:pPr algn="ctr">
              <a:lnSpc>
                <a:spcPts val="1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1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Гепатит 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циррозом и раком печени</a:t>
            </a:r>
          </a:p>
          <a:p>
            <a:pPr algn="ctr">
              <a:lnSpc>
                <a:spcPts val="1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Краснуха во время беременности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врожденными органическими</a:t>
            </a:r>
          </a:p>
          <a:p>
            <a:pPr algn="ctr">
              <a:lnSpc>
                <a:spcPts val="1000"/>
              </a:lnSpc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поражениями плода</a:t>
            </a:r>
          </a:p>
          <a:p>
            <a:pPr algn="ctr">
              <a:lnSpc>
                <a:spcPts val="1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прививки от столбняка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привести к смерти взрослых и</a:t>
            </a:r>
          </a:p>
          <a:p>
            <a:pPr algn="ctr">
              <a:lnSpc>
                <a:spcPts val="1000"/>
              </a:lnSpc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 даже при незначительной травме. </a:t>
            </a:r>
          </a:p>
          <a:p>
            <a:pPr algn="ctr">
              <a:lnSpc>
                <a:spcPts val="1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непривитых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против туберкулезной инфекции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десятки раз повышается</a:t>
            </a:r>
          </a:p>
          <a:p>
            <a:pPr algn="ctr">
              <a:lnSpc>
                <a:spcPts val="1000"/>
              </a:lnSpc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риск заболевания туберкулезом в тяжелой форме с многочисленными</a:t>
            </a:r>
          </a:p>
          <a:p>
            <a:pPr algn="ctr">
              <a:lnSpc>
                <a:spcPts val="1000"/>
              </a:lnSpc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осложнениями, приводящими к инвалидности.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14294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3000"/>
    </mc:Choice>
    <mc:Fallback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6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9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12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65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18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271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24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77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2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3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2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283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2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536"/>
                            </p:stCondLst>
                            <p:childTnLst>
                              <p:par>
                                <p:cTn id="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2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789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2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42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25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295"/>
                            </p:stCondLst>
                            <p:childTnLst>
                              <p:par>
                                <p:cTn id="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25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548"/>
                            </p:stCondLst>
                            <p:childTnLst>
                              <p:par>
                                <p:cTn id="10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25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801"/>
                            </p:stCondLst>
                            <p:childTnLst>
                              <p:par>
                                <p:cTn id="10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25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12916" y="2349756"/>
            <a:ext cx="406400" cy="406400"/>
          </a:xfrm>
          <a:prstGeom prst="rect">
            <a:avLst/>
          </a:prstGeom>
        </p:spPr>
      </p:pic>
      <p:pic>
        <p:nvPicPr>
          <p:cNvPr id="3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13772" y="1671654"/>
            <a:ext cx="406400" cy="406400"/>
          </a:xfrm>
          <a:prstGeom prst="rect">
            <a:avLst/>
          </a:prstGeom>
        </p:spPr>
      </p:pic>
      <p:pic>
        <p:nvPicPr>
          <p:cNvPr id="11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642431" y="1965660"/>
            <a:ext cx="406400" cy="406400"/>
          </a:xfrm>
          <a:prstGeom prst="rect">
            <a:avLst/>
          </a:prstGeom>
        </p:spPr>
      </p:pic>
      <p:pic>
        <p:nvPicPr>
          <p:cNvPr id="14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059832" y="2996952"/>
            <a:ext cx="609600" cy="609600"/>
          </a:xfrm>
          <a:prstGeom prst="rect">
            <a:avLst/>
          </a:prstGeom>
        </p:spPr>
      </p:pic>
      <p:pic>
        <p:nvPicPr>
          <p:cNvPr id="6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87824" y="2852936"/>
            <a:ext cx="609600" cy="609600"/>
          </a:xfrm>
          <a:prstGeom prst="rect">
            <a:avLst/>
          </a:prstGeom>
        </p:spPr>
      </p:pic>
      <p:pic>
        <p:nvPicPr>
          <p:cNvPr id="9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347864" y="2996952"/>
            <a:ext cx="609600" cy="609600"/>
          </a:xfrm>
          <a:prstGeom prst="rect">
            <a:avLst/>
          </a:prstGeom>
        </p:spPr>
      </p:pic>
      <p:pic>
        <p:nvPicPr>
          <p:cNvPr id="4" name="клава (mp3cut.net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017122037"/>
              </p:ext>
            </p:extLst>
          </p:nvPr>
        </p:nvGraphicFramePr>
        <p:xfrm>
          <a:off x="899592" y="692696"/>
          <a:ext cx="73448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 rot="16200000">
            <a:off x="-1656692" y="3176972"/>
            <a:ext cx="47525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заболеваемости в Забайкальском крае (количество случаев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475656" y="2924944"/>
            <a:ext cx="3456384" cy="237626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IMG_194_1_3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2852936"/>
            <a:ext cx="3782194" cy="184066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283968" y="4365104"/>
            <a:ext cx="367240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одним вырезанным углом 20"/>
          <p:cNvSpPr/>
          <p:nvPr/>
        </p:nvSpPr>
        <p:spPr>
          <a:xfrm>
            <a:off x="1259632" y="6165304"/>
            <a:ext cx="3456384" cy="288032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Вакцинация против дифтерии начата с 80х годов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87824" y="1196752"/>
            <a:ext cx="5256584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84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40"/>
              </a:lnSpc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4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40"/>
              </a:lnSpc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4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Дифтерия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очень опасное заболевание: в зависимости от ее формы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just">
              <a:lnSpc>
                <a:spcPts val="84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4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тяжести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смертность даже при наличии противодифтерийной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сыворотки</a:t>
            </a:r>
          </a:p>
          <a:p>
            <a:pPr algn="just">
              <a:lnSpc>
                <a:spcPts val="84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4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колебаться от 5 до 80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%!</a:t>
            </a:r>
          </a:p>
          <a:p>
            <a:pPr algn="just">
              <a:lnSpc>
                <a:spcPts val="84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40"/>
              </a:lnSpc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Дифтерия опасна своими осложнениями: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могут возникать проблемы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just">
              <a:lnSpc>
                <a:spcPts val="84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4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дыханием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приводящим к асфиксии (удушья), из-за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токсического</a:t>
            </a:r>
          </a:p>
          <a:p>
            <a:pPr algn="just">
              <a:lnSpc>
                <a:spcPts val="84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4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отравления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развиваются серьезные поражения сердечно-сосудистой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just">
              <a:lnSpc>
                <a:spcPts val="840"/>
              </a:lnSpc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84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нервной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систем. Все это составляет реальную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угрозу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жизни.</a:t>
            </a:r>
          </a:p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59832" y="1268760"/>
            <a:ext cx="0" cy="1764196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379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2.59259E-6 L 3.33333E-6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2.22942E-6 L 4.44444E-6 -2.2294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3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6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9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12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765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18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2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Graphic spid="7" grpId="0">
        <p:bldAsOne/>
      </p:bldGraphic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дифтер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4632176" cy="4632176"/>
          </a:xfrm>
          <a:prstGeom prst="rect">
            <a:avLst/>
          </a:prstGeom>
        </p:spPr>
      </p:pic>
      <p:pic>
        <p:nvPicPr>
          <p:cNvPr id="6" name="Рисунок 5" descr="диф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80728"/>
            <a:ext cx="3491924" cy="4680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76256" y="4869160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500"/>
              </a:lnSpc>
            </a:pPr>
            <a:r>
              <a:rPr lang="ru-RU" sz="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трехкратно в 3 мес., 4,5 мес., 6 мес.; </a:t>
            </a:r>
          </a:p>
          <a:p>
            <a:pPr>
              <a:lnSpc>
                <a:spcPts val="500"/>
              </a:lnSpc>
            </a:pPr>
            <a:r>
              <a:rPr lang="ru-RU" sz="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1я ревакцинация в 18 мес.;</a:t>
            </a:r>
          </a:p>
          <a:p>
            <a:pPr>
              <a:lnSpc>
                <a:spcPts val="500"/>
              </a:lnSpc>
            </a:pPr>
            <a:r>
              <a:rPr lang="ru-RU" sz="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2я ревакцинация в 6-7 лет.</a:t>
            </a:r>
            <a:endParaRPr lang="ru-RU" sz="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" y="0"/>
            <a:ext cx="8955496" cy="63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529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63367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полиомиелит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16395" cy="5712296"/>
          </a:xfrm>
          <a:prstGeom prst="rect">
            <a:avLst/>
          </a:prstGeom>
        </p:spPr>
      </p:pic>
      <p:pic>
        <p:nvPicPr>
          <p:cNvPr id="4098" name="Picture 2" descr="D:\Документы со старого диска\д\Документы для работы\2024\ЕНИ\полиомиели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5877"/>
            <a:ext cx="9144000" cy="646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Документы со старого диска\д\Документы для работы\2024\ЕНИ\памятки\замена\полиомиелит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648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766</Words>
  <Application>Microsoft Office PowerPoint</Application>
  <PresentationFormat>Экран (4:3)</PresentationFormat>
  <Paragraphs>237</Paragraphs>
  <Slides>32</Slides>
  <Notes>1</Notes>
  <HiddenSlides>0</HiddenSlides>
  <MMClips>93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Согласно Национальному календарю профилактических прививок иммунизация против кори проводится: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ПРИВИВАЙТЕСЬ!* Защитите себя и своих близких!</vt:lpstr>
      <vt:lpstr>Слайд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И. Меняева</dc:creator>
  <cp:lastModifiedBy>Гуляева-И-А</cp:lastModifiedBy>
  <cp:revision>206</cp:revision>
  <dcterms:created xsi:type="dcterms:W3CDTF">2019-04-09T03:40:33Z</dcterms:created>
  <dcterms:modified xsi:type="dcterms:W3CDTF">2024-04-22T02:23:43Z</dcterms:modified>
</cp:coreProperties>
</file>